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82" r:id="rId5"/>
    <p:sldId id="283" r:id="rId6"/>
    <p:sldId id="284" r:id="rId7"/>
    <p:sldId id="285" r:id="rId8"/>
    <p:sldId id="291" r:id="rId9"/>
    <p:sldId id="286" r:id="rId10"/>
    <p:sldId id="288" r:id="rId11"/>
    <p:sldId id="289" r:id="rId12"/>
    <p:sldId id="290" r:id="rId13"/>
    <p:sldId id="292" r:id="rId14"/>
    <p:sldId id="293" r:id="rId15"/>
    <p:sldId id="28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D6"/>
    <a:srgbClr val="F8F8F8"/>
    <a:srgbClr val="000000"/>
    <a:srgbClr val="6600CC"/>
    <a:srgbClr val="009900"/>
    <a:srgbClr val="FF3300"/>
    <a:srgbClr val="33CC33"/>
    <a:srgbClr val="997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autoAdjust="0"/>
  </p:normalViewPr>
  <p:slideViewPr>
    <p:cSldViewPr>
      <p:cViewPr varScale="1">
        <p:scale>
          <a:sx n="69" d="100"/>
          <a:sy n="69" d="100"/>
        </p:scale>
        <p:origin x="7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93F9D46-9A8E-4C61-926F-E0401DEB6AA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0179" name="Rectangle 3">
            <a:extLst>
              <a:ext uri="{FF2B5EF4-FFF2-40B4-BE49-F238E27FC236}">
                <a16:creationId xmlns:a16="http://schemas.microsoft.com/office/drawing/2014/main" id="{B5B7896F-1E6D-4161-AE97-93275776F1E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6" name="Rectangle 4">
            <a:extLst>
              <a:ext uri="{FF2B5EF4-FFF2-40B4-BE49-F238E27FC236}">
                <a16:creationId xmlns:a16="http://schemas.microsoft.com/office/drawing/2014/main" id="{8B97E7D1-910C-4E53-A3FE-C73ECBA8FD4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a:extLst>
              <a:ext uri="{FF2B5EF4-FFF2-40B4-BE49-F238E27FC236}">
                <a16:creationId xmlns:a16="http://schemas.microsoft.com/office/drawing/2014/main" id="{9B836C30-A365-438F-BC0B-537519D52E1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a:extLst>
              <a:ext uri="{FF2B5EF4-FFF2-40B4-BE49-F238E27FC236}">
                <a16:creationId xmlns:a16="http://schemas.microsoft.com/office/drawing/2014/main" id="{C6762BB8-A409-49ED-866B-2F1550339CE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0183" name="Rectangle 7">
            <a:extLst>
              <a:ext uri="{FF2B5EF4-FFF2-40B4-BE49-F238E27FC236}">
                <a16:creationId xmlns:a16="http://schemas.microsoft.com/office/drawing/2014/main" id="{D0E85D35-167F-4D28-BDC5-03426A161F9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E630B4C-2D75-48EA-842E-E9805A61E87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918DFA5-CC92-41A5-955F-75C36D2154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913093BE-A7E3-437D-B709-8BE77ABE446F}" type="slidenum">
              <a:rPr lang="en-US" altLang="en-US"/>
              <a:pPr/>
              <a:t>1</a:t>
            </a:fld>
            <a:endParaRPr lang="en-US" altLang="en-US"/>
          </a:p>
        </p:txBody>
      </p:sp>
      <p:sp>
        <p:nvSpPr>
          <p:cNvPr id="5123" name="Rectangle 2">
            <a:extLst>
              <a:ext uri="{FF2B5EF4-FFF2-40B4-BE49-F238E27FC236}">
                <a16:creationId xmlns:a16="http://schemas.microsoft.com/office/drawing/2014/main" id="{D8924623-0EBA-4B61-B829-97D3E9B9972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DAF2A9F-0761-4E5D-8956-581971C4A3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Leave up until all seated.</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3A16ED1-D1B6-4DC9-885F-A59AD4D90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FEC7C50-3640-4DA1-9B0A-B889ABF78C94}" type="slidenum">
              <a:rPr lang="en-US" altLang="en-US"/>
              <a:pPr/>
              <a:t>2</a:t>
            </a:fld>
            <a:endParaRPr lang="en-US" altLang="en-US"/>
          </a:p>
        </p:txBody>
      </p:sp>
      <p:sp>
        <p:nvSpPr>
          <p:cNvPr id="7171" name="Rectangle 2">
            <a:extLst>
              <a:ext uri="{FF2B5EF4-FFF2-40B4-BE49-F238E27FC236}">
                <a16:creationId xmlns:a16="http://schemas.microsoft.com/office/drawing/2014/main" id="{D1784E05-7512-474C-9E2A-E75BBC2307C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53A39C2B-CE17-4876-AAF1-F484A173C8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D91D7DA-A872-445A-AA7F-FF41096BF5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B95F718-0157-4FAC-8CC0-18BFCD871F9A}" type="slidenum">
              <a:rPr lang="en-US" altLang="en-US"/>
              <a:pPr/>
              <a:t>3</a:t>
            </a:fld>
            <a:endParaRPr lang="en-US" altLang="en-US"/>
          </a:p>
        </p:txBody>
      </p:sp>
      <p:sp>
        <p:nvSpPr>
          <p:cNvPr id="9219" name="Rectangle 2">
            <a:extLst>
              <a:ext uri="{FF2B5EF4-FFF2-40B4-BE49-F238E27FC236}">
                <a16:creationId xmlns:a16="http://schemas.microsoft.com/office/drawing/2014/main" id="{B6F2E95B-B724-46E6-891E-E08FD052452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34ECC5B-8BE2-481A-9203-CC7AE533D3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Show folder. </a:t>
            </a:r>
          </a:p>
          <a:p>
            <a:pPr eaLnBrk="1" hangingPunct="1"/>
            <a:r>
              <a:rPr lang="en-GB" altLang="en-US"/>
              <a:t>Explain re: children will follow this curriculum throughout their time in FS, and beyond if necessary.</a:t>
            </a:r>
          </a:p>
          <a:p>
            <a:pPr eaLnBrk="1" hangingPunct="1"/>
            <a:r>
              <a:rPr lang="en-GB" altLang="en-US"/>
              <a:t>Different levels for children at different stages of development – so for example a writing activity might give children the opportunity to engage by either making marks on paper, forming proper letter shapes,  copying their name, or writing their name from memory.</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C4506FB-9973-4C43-A98C-541E62D082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13BDBD8-B246-4894-A811-FE32EB7514A5}" type="slidenum">
              <a:rPr lang="en-US" altLang="en-US"/>
              <a:pPr/>
              <a:t>15</a:t>
            </a:fld>
            <a:endParaRPr lang="en-US" altLang="en-US"/>
          </a:p>
        </p:txBody>
      </p:sp>
      <p:sp>
        <p:nvSpPr>
          <p:cNvPr id="25603" name="Rectangle 2">
            <a:extLst>
              <a:ext uri="{FF2B5EF4-FFF2-40B4-BE49-F238E27FC236}">
                <a16:creationId xmlns:a16="http://schemas.microsoft.com/office/drawing/2014/main" id="{52EDA49A-0507-497B-AB11-90FD3AB4FEA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37EA9AD-4FCC-4E3E-B09E-5D8738BFBF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Char char="-"/>
            </a:pPr>
            <a:r>
              <a:rPr lang="en-GB" altLang="en-US"/>
              <a:t>please wait in the cloakroom. </a:t>
            </a:r>
          </a:p>
          <a:p>
            <a:pPr eaLnBrk="1" hangingPunct="1">
              <a:buFontTx/>
              <a:buChar char="-"/>
            </a:pPr>
            <a:r>
              <a:rPr lang="en-GB" altLang="en-US"/>
              <a:t>please wait until a member of staff opens the doors.  You can then come into the classroom to collect your child.</a:t>
            </a:r>
          </a:p>
          <a:p>
            <a:pPr eaLnBrk="1" hangingPunct="1"/>
            <a:endParaRPr lang="en-GB" altLang="en-US"/>
          </a:p>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50">
            <a:extLst>
              <a:ext uri="{FF2B5EF4-FFF2-40B4-BE49-F238E27FC236}">
                <a16:creationId xmlns:a16="http://schemas.microsoft.com/office/drawing/2014/main" id="{B7B8AA07-164C-4627-999F-F2B1186DD784}"/>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 name="Group 60">
            <a:extLst>
              <a:ext uri="{FF2B5EF4-FFF2-40B4-BE49-F238E27FC236}">
                <a16:creationId xmlns:a16="http://schemas.microsoft.com/office/drawing/2014/main" id="{9F02CBE2-F077-4936-854E-FC5A91DEFDE4}"/>
              </a:ext>
            </a:extLst>
          </p:cNvPr>
          <p:cNvGrpSpPr>
            <a:grpSpLocks/>
          </p:cNvGrpSpPr>
          <p:nvPr/>
        </p:nvGrpSpPr>
        <p:grpSpPr bwMode="auto">
          <a:xfrm>
            <a:off x="195263" y="234950"/>
            <a:ext cx="3787775" cy="1778000"/>
            <a:chOff x="123" y="148"/>
            <a:chExt cx="2386" cy="1120"/>
          </a:xfrm>
        </p:grpSpPr>
        <p:sp>
          <p:nvSpPr>
            <p:cNvPr id="6" name="Freeform 28">
              <a:extLst>
                <a:ext uri="{FF2B5EF4-FFF2-40B4-BE49-F238E27FC236}">
                  <a16:creationId xmlns:a16="http://schemas.microsoft.com/office/drawing/2014/main" id="{EDC3DDC7-3D3A-4FD9-94E8-997FE9125147}"/>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29">
              <a:extLst>
                <a:ext uri="{FF2B5EF4-FFF2-40B4-BE49-F238E27FC236}">
                  <a16:creationId xmlns:a16="http://schemas.microsoft.com/office/drawing/2014/main" id="{73042FC0-FB68-4202-BD5E-7679C3BAFE6F}"/>
                </a:ext>
              </a:extLst>
            </p:cNvPr>
            <p:cNvSpPr>
              <a:spLocks/>
            </p:cNvSpPr>
            <p:nvPr userDrawn="1"/>
          </p:nvSpPr>
          <p:spPr bwMode="auto">
            <a:xfrm>
              <a:off x="166" y="261"/>
              <a:ext cx="2244" cy="1007"/>
            </a:xfrm>
            <a:custGeom>
              <a:avLst/>
              <a:gdLst>
                <a:gd name="T0" fmla="*/ 401196 w 1586"/>
                <a:gd name="T1" fmla="*/ 0 h 821"/>
                <a:gd name="T2" fmla="*/ 3896713 w 1586"/>
                <a:gd name="T3" fmla="*/ 56870 h 821"/>
                <a:gd name="T4" fmla="*/ 4180470 w 1586"/>
                <a:gd name="T5" fmla="*/ 69914 h 821"/>
                <a:gd name="T6" fmla="*/ 4643652 w 1586"/>
                <a:gd name="T7" fmla="*/ 86777 h 821"/>
                <a:gd name="T8" fmla="*/ 4582218 w 1586"/>
                <a:gd name="T9" fmla="*/ 89966 h 821"/>
                <a:gd name="T10" fmla="*/ 3951629 w 1586"/>
                <a:gd name="T11" fmla="*/ 86229 h 821"/>
                <a:gd name="T12" fmla="*/ 3351676 w 1586"/>
                <a:gd name="T13" fmla="*/ 88876 h 821"/>
                <a:gd name="T14" fmla="*/ 121200 w 1586"/>
                <a:gd name="T15" fmla="*/ 32745 h 821"/>
                <a:gd name="T16" fmla="*/ 0 w 1586"/>
                <a:gd name="T17" fmla="*/ 16443 h 821"/>
                <a:gd name="T18" fmla="*/ 134392 w 1586"/>
                <a:gd name="T19" fmla="*/ 3467 h 821"/>
                <a:gd name="T20" fmla="*/ 401196 w 1586"/>
                <a:gd name="T21" fmla="*/ 0 h 821"/>
                <a:gd name="T22" fmla="*/ 401196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30">
              <a:extLst>
                <a:ext uri="{FF2B5EF4-FFF2-40B4-BE49-F238E27FC236}">
                  <a16:creationId xmlns:a16="http://schemas.microsoft.com/office/drawing/2014/main" id="{38E00726-BA4D-45CD-BE1A-7D3B6DBA78E7}"/>
                </a:ext>
              </a:extLst>
            </p:cNvPr>
            <p:cNvSpPr>
              <a:spLocks/>
            </p:cNvSpPr>
            <p:nvPr userDrawn="1"/>
          </p:nvSpPr>
          <p:spPr bwMode="auto">
            <a:xfrm>
              <a:off x="474" y="344"/>
              <a:ext cx="1488" cy="919"/>
            </a:xfrm>
            <a:custGeom>
              <a:avLst/>
              <a:gdLst>
                <a:gd name="T0" fmla="*/ 0 w 1049"/>
                <a:gd name="T1" fmla="*/ 38146 h 747"/>
                <a:gd name="T2" fmla="*/ 2862189 w 1049"/>
                <a:gd name="T3" fmla="*/ 87758 h 747"/>
                <a:gd name="T4" fmla="*/ 2915427 w 1049"/>
                <a:gd name="T5" fmla="*/ 62741 h 747"/>
                <a:gd name="T6" fmla="*/ 3256849 w 1049"/>
                <a:gd name="T7" fmla="*/ 49596 h 747"/>
                <a:gd name="T8" fmla="*/ 242127 w 1049"/>
                <a:gd name="T9" fmla="*/ 0 h 747"/>
                <a:gd name="T10" fmla="*/ 0 w 1049"/>
                <a:gd name="T11" fmla="*/ 14861 h 747"/>
                <a:gd name="T12" fmla="*/ 0 w 1049"/>
                <a:gd name="T13" fmla="*/ 38146 h 747"/>
                <a:gd name="T14" fmla="*/ 0 w 1049"/>
                <a:gd name="T15" fmla="*/ 3814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 name="Group 57">
              <a:extLst>
                <a:ext uri="{FF2B5EF4-FFF2-40B4-BE49-F238E27FC236}">
                  <a16:creationId xmlns:a16="http://schemas.microsoft.com/office/drawing/2014/main" id="{EA14D767-3CF3-4DAA-B980-A4E48E7533AC}"/>
                </a:ext>
              </a:extLst>
            </p:cNvPr>
            <p:cNvGrpSpPr>
              <a:grpSpLocks/>
            </p:cNvGrpSpPr>
            <p:nvPr userDrawn="1"/>
          </p:nvGrpSpPr>
          <p:grpSpPr bwMode="auto">
            <a:xfrm>
              <a:off x="123" y="148"/>
              <a:ext cx="2386" cy="1081"/>
              <a:chOff x="123" y="148"/>
              <a:chExt cx="2386" cy="1081"/>
            </a:xfrm>
          </p:grpSpPr>
          <p:sp>
            <p:nvSpPr>
              <p:cNvPr id="10" name="Freeform 31">
                <a:extLst>
                  <a:ext uri="{FF2B5EF4-FFF2-40B4-BE49-F238E27FC236}">
                    <a16:creationId xmlns:a16="http://schemas.microsoft.com/office/drawing/2014/main" id="{ABE05E42-EBD1-4314-A5F0-9F400F069CAE}"/>
                  </a:ext>
                </a:extLst>
              </p:cNvPr>
              <p:cNvSpPr>
                <a:spLocks/>
              </p:cNvSpPr>
              <p:nvPr userDrawn="1"/>
            </p:nvSpPr>
            <p:spPr bwMode="auto">
              <a:xfrm>
                <a:off x="2005" y="934"/>
                <a:ext cx="212" cy="214"/>
              </a:xfrm>
              <a:custGeom>
                <a:avLst/>
                <a:gdLst>
                  <a:gd name="T0" fmla="*/ 313500 w 150"/>
                  <a:gd name="T1" fmla="*/ 0 h 173"/>
                  <a:gd name="T2" fmla="*/ 115394 w 150"/>
                  <a:gd name="T3" fmla="*/ 8843 h 173"/>
                  <a:gd name="T4" fmla="*/ 0 w 150"/>
                  <a:gd name="T5" fmla="*/ 23069 h 173"/>
                  <a:gd name="T6" fmla="*/ 228108 w 150"/>
                  <a:gd name="T7" fmla="*/ 21321 h 173"/>
                  <a:gd name="T8" fmla="*/ 293848 w 150"/>
                  <a:gd name="T9" fmla="*/ 11264 h 173"/>
                  <a:gd name="T10" fmla="*/ 428771 w 150"/>
                  <a:gd name="T11" fmla="*/ 3577 h 173"/>
                  <a:gd name="T12" fmla="*/ 313500 w 150"/>
                  <a:gd name="T13" fmla="*/ 0 h 173"/>
                  <a:gd name="T14" fmla="*/ 31350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32">
                <a:extLst>
                  <a:ext uri="{FF2B5EF4-FFF2-40B4-BE49-F238E27FC236}">
                    <a16:creationId xmlns:a16="http://schemas.microsoft.com/office/drawing/2014/main" id="{730833FD-9F3E-4DB8-981E-1A764DC207F5}"/>
                  </a:ext>
                </a:extLst>
              </p:cNvPr>
              <p:cNvSpPr>
                <a:spLocks/>
              </p:cNvSpPr>
              <p:nvPr userDrawn="1"/>
            </p:nvSpPr>
            <p:spPr bwMode="auto">
              <a:xfrm>
                <a:off x="123" y="148"/>
                <a:ext cx="2386" cy="1081"/>
              </a:xfrm>
              <a:custGeom>
                <a:avLst/>
                <a:gdLst>
                  <a:gd name="T0" fmla="*/ 471490 w 1684"/>
                  <a:gd name="T1" fmla="*/ 0 h 880"/>
                  <a:gd name="T2" fmla="*/ 190626 w 1684"/>
                  <a:gd name="T3" fmla="*/ 5906 h 880"/>
                  <a:gd name="T4" fmla="*/ 0 w 1684"/>
                  <a:gd name="T5" fmla="*/ 23614 h 880"/>
                  <a:gd name="T6" fmla="*/ 203330 w 1684"/>
                  <a:gd name="T7" fmla="*/ 40723 h 880"/>
                  <a:gd name="T8" fmla="*/ 3573831 w 1684"/>
                  <a:gd name="T9" fmla="*/ 98377 h 880"/>
                  <a:gd name="T10" fmla="*/ 4299906 w 1684"/>
                  <a:gd name="T11" fmla="*/ 94788 h 880"/>
                  <a:gd name="T12" fmla="*/ 4888264 w 1684"/>
                  <a:gd name="T13" fmla="*/ 99860 h 880"/>
                  <a:gd name="T14" fmla="*/ 5092407 w 1684"/>
                  <a:gd name="T15" fmla="*/ 91799 h 880"/>
                  <a:gd name="T16" fmla="*/ 4541514 w 1684"/>
                  <a:gd name="T17" fmla="*/ 75322 h 880"/>
                  <a:gd name="T18" fmla="*/ 4317680 w 1684"/>
                  <a:gd name="T19" fmla="*/ 58161 h 880"/>
                  <a:gd name="T20" fmla="*/ 4141026 w 1684"/>
                  <a:gd name="T21" fmla="*/ 59811 h 880"/>
                  <a:gd name="T22" fmla="*/ 4350912 w 1684"/>
                  <a:gd name="T23" fmla="*/ 75322 h 880"/>
                  <a:gd name="T24" fmla="*/ 4771722 w 1684"/>
                  <a:gd name="T25" fmla="*/ 91863 h 880"/>
                  <a:gd name="T26" fmla="*/ 4273244 w 1684"/>
                  <a:gd name="T27" fmla="*/ 89325 h 880"/>
                  <a:gd name="T28" fmla="*/ 3685493 w 1684"/>
                  <a:gd name="T29" fmla="*/ 92274 h 880"/>
                  <a:gd name="T30" fmla="*/ 3794270 w 1684"/>
                  <a:gd name="T31" fmla="*/ 73711 h 880"/>
                  <a:gd name="T32" fmla="*/ 4046278 w 1684"/>
                  <a:gd name="T33" fmla="*/ 61062 h 880"/>
                  <a:gd name="T34" fmla="*/ 3751261 w 1684"/>
                  <a:gd name="T35" fmla="*/ 62638 h 880"/>
                  <a:gd name="T36" fmla="*/ 3522545 w 1684"/>
                  <a:gd name="T37" fmla="*/ 74730 h 880"/>
                  <a:gd name="T38" fmla="*/ 3444814 w 1684"/>
                  <a:gd name="T39" fmla="*/ 89792 h 880"/>
                  <a:gd name="T40" fmla="*/ 323934 w 1684"/>
                  <a:gd name="T41" fmla="*/ 35171 h 880"/>
                  <a:gd name="T42" fmla="*/ 241186 w 1684"/>
                  <a:gd name="T43" fmla="*/ 24361 h 880"/>
                  <a:gd name="T44" fmla="*/ 311304 w 1684"/>
                  <a:gd name="T45" fmla="*/ 10848 h 880"/>
                  <a:gd name="T46" fmla="*/ 655133 w 1684"/>
                  <a:gd name="T47" fmla="*/ 0 h 880"/>
                  <a:gd name="T48" fmla="*/ 471490 w 1684"/>
                  <a:gd name="T49" fmla="*/ 0 h 880"/>
                  <a:gd name="T50" fmla="*/ 47149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33">
                <a:extLst>
                  <a:ext uri="{FF2B5EF4-FFF2-40B4-BE49-F238E27FC236}">
                    <a16:creationId xmlns:a16="http://schemas.microsoft.com/office/drawing/2014/main" id="{2751E2E7-F47A-4AFE-80C0-1B31DA015B18}"/>
                  </a:ext>
                </a:extLst>
              </p:cNvPr>
              <p:cNvSpPr>
                <a:spLocks/>
              </p:cNvSpPr>
              <p:nvPr userDrawn="1"/>
            </p:nvSpPr>
            <p:spPr bwMode="auto">
              <a:xfrm>
                <a:off x="324" y="158"/>
                <a:ext cx="1686" cy="614"/>
              </a:xfrm>
              <a:custGeom>
                <a:avLst/>
                <a:gdLst>
                  <a:gd name="T0" fmla="*/ 302518 w 1190"/>
                  <a:gd name="T1" fmla="*/ 0 h 500"/>
                  <a:gd name="T2" fmla="*/ 3595676 w 1190"/>
                  <a:gd name="T3" fmla="*/ 55173 h 500"/>
                  <a:gd name="T4" fmla="*/ 3248996 w 1190"/>
                  <a:gd name="T5" fmla="*/ 56292 h 500"/>
                  <a:gd name="T6" fmla="*/ 0 w 1190"/>
                  <a:gd name="T7" fmla="*/ 3036 h 500"/>
                  <a:gd name="T8" fmla="*/ 302518 w 1190"/>
                  <a:gd name="T9" fmla="*/ 0 h 500"/>
                  <a:gd name="T10" fmla="*/ 30251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34">
                <a:extLst>
                  <a:ext uri="{FF2B5EF4-FFF2-40B4-BE49-F238E27FC236}">
                    <a16:creationId xmlns:a16="http://schemas.microsoft.com/office/drawing/2014/main" id="{829E4940-01CD-4580-A306-17F99A8EDB2C}"/>
                  </a:ext>
                </a:extLst>
              </p:cNvPr>
              <p:cNvSpPr>
                <a:spLocks/>
              </p:cNvSpPr>
              <p:nvPr userDrawn="1"/>
            </p:nvSpPr>
            <p:spPr bwMode="auto">
              <a:xfrm>
                <a:off x="409" y="251"/>
                <a:ext cx="227" cy="410"/>
              </a:xfrm>
              <a:custGeom>
                <a:avLst/>
                <a:gdLst>
                  <a:gd name="T0" fmla="*/ 362401 w 160"/>
                  <a:gd name="T1" fmla="*/ 0 h 335"/>
                  <a:gd name="T2" fmla="*/ 59343 w 160"/>
                  <a:gd name="T3" fmla="*/ 11113 h 335"/>
                  <a:gd name="T4" fmla="*/ 0 w 160"/>
                  <a:gd name="T5" fmla="*/ 23940 h 335"/>
                  <a:gd name="T6" fmla="*/ 103994 w 160"/>
                  <a:gd name="T7" fmla="*/ 32723 h 335"/>
                  <a:gd name="T8" fmla="*/ 292207 w 160"/>
                  <a:gd name="T9" fmla="*/ 34892 h 335"/>
                  <a:gd name="T10" fmla="*/ 237243 w 160"/>
                  <a:gd name="T11" fmla="*/ 15983 h 335"/>
                  <a:gd name="T12" fmla="*/ 498505 w 160"/>
                  <a:gd name="T13" fmla="*/ 1820 h 335"/>
                  <a:gd name="T14" fmla="*/ 362401 w 160"/>
                  <a:gd name="T15" fmla="*/ 0 h 335"/>
                  <a:gd name="T16" fmla="*/ 36240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35">
                <a:extLst>
                  <a:ext uri="{FF2B5EF4-FFF2-40B4-BE49-F238E27FC236}">
                    <a16:creationId xmlns:a16="http://schemas.microsoft.com/office/drawing/2014/main" id="{1D08C7F5-B71E-41EC-999D-2D3DE7073EE2}"/>
                  </a:ext>
                </a:extLst>
              </p:cNvPr>
              <p:cNvSpPr>
                <a:spLocks/>
              </p:cNvSpPr>
              <p:nvPr userDrawn="1"/>
            </p:nvSpPr>
            <p:spPr bwMode="auto">
              <a:xfrm>
                <a:off x="846" y="536"/>
                <a:ext cx="691" cy="364"/>
              </a:xfrm>
              <a:custGeom>
                <a:avLst/>
                <a:gdLst>
                  <a:gd name="T0" fmla="*/ 40745 w 489"/>
                  <a:gd name="T1" fmla="*/ 4000 h 296"/>
                  <a:gd name="T2" fmla="*/ 454116 w 489"/>
                  <a:gd name="T3" fmla="*/ 7721 h 296"/>
                  <a:gd name="T4" fmla="*/ 921453 w 489"/>
                  <a:gd name="T5" fmla="*/ 15963 h 296"/>
                  <a:gd name="T6" fmla="*/ 1251439 w 489"/>
                  <a:gd name="T7" fmla="*/ 28311 h 296"/>
                  <a:gd name="T8" fmla="*/ 927031 w 489"/>
                  <a:gd name="T9" fmla="*/ 26770 h 296"/>
                  <a:gd name="T10" fmla="*/ 394185 w 489"/>
                  <a:gd name="T11" fmla="*/ 17012 h 296"/>
                  <a:gd name="T12" fmla="*/ 141851 w 489"/>
                  <a:gd name="T13" fmla="*/ 9307 h 296"/>
                  <a:gd name="T14" fmla="*/ 303404 w 489"/>
                  <a:gd name="T15" fmla="*/ 18964 h 296"/>
                  <a:gd name="T16" fmla="*/ 773305 w 489"/>
                  <a:gd name="T17" fmla="*/ 31385 h 296"/>
                  <a:gd name="T18" fmla="*/ 1324547 w 489"/>
                  <a:gd name="T19" fmla="*/ 34531 h 296"/>
                  <a:gd name="T20" fmla="*/ 1390233 w 489"/>
                  <a:gd name="T21" fmla="*/ 26063 h 296"/>
                  <a:gd name="T22" fmla="*/ 1120508 w 489"/>
                  <a:gd name="T23" fmla="*/ 14015 h 296"/>
                  <a:gd name="T24" fmla="*/ 482832 w 489"/>
                  <a:gd name="T25" fmla="*/ 2019 h 296"/>
                  <a:gd name="T26" fmla="*/ 0 w 489"/>
                  <a:gd name="T27" fmla="*/ 0 h 296"/>
                  <a:gd name="T28" fmla="*/ 40745 w 489"/>
                  <a:gd name="T29" fmla="*/ 4000 h 296"/>
                  <a:gd name="T30" fmla="*/ 40745 w 489"/>
                  <a:gd name="T31" fmla="*/ 400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5" name="Group 59">
            <a:extLst>
              <a:ext uri="{FF2B5EF4-FFF2-40B4-BE49-F238E27FC236}">
                <a16:creationId xmlns:a16="http://schemas.microsoft.com/office/drawing/2014/main" id="{4A31DD96-34F6-42CB-BAEB-96FE33442415}"/>
              </a:ext>
            </a:extLst>
          </p:cNvPr>
          <p:cNvGrpSpPr>
            <a:grpSpLocks/>
          </p:cNvGrpSpPr>
          <p:nvPr/>
        </p:nvGrpSpPr>
        <p:grpSpPr bwMode="auto">
          <a:xfrm>
            <a:off x="7915275" y="4368800"/>
            <a:ext cx="742950" cy="1058863"/>
            <a:chOff x="4986" y="2752"/>
            <a:chExt cx="468" cy="667"/>
          </a:xfrm>
        </p:grpSpPr>
        <p:sp>
          <p:nvSpPr>
            <p:cNvPr id="16" name="Freeform 37">
              <a:extLst>
                <a:ext uri="{FF2B5EF4-FFF2-40B4-BE49-F238E27FC236}">
                  <a16:creationId xmlns:a16="http://schemas.microsoft.com/office/drawing/2014/main" id="{73EC538D-E594-4D02-84FE-FC47BF27CDA2}"/>
                </a:ext>
              </a:extLst>
            </p:cNvPr>
            <p:cNvSpPr>
              <a:spLocks/>
            </p:cNvSpPr>
            <p:nvPr userDrawn="1"/>
          </p:nvSpPr>
          <p:spPr bwMode="auto">
            <a:xfrm rot="7320404">
              <a:off x="4909" y="2936"/>
              <a:ext cx="629" cy="293"/>
            </a:xfrm>
            <a:custGeom>
              <a:avLst/>
              <a:gdLst>
                <a:gd name="T0" fmla="*/ 4 w 794"/>
                <a:gd name="T1" fmla="*/ 1 h 414"/>
                <a:gd name="T2" fmla="*/ 3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3 w 794"/>
                <a:gd name="T17" fmla="*/ 1 h 414"/>
                <a:gd name="T18" fmla="*/ 4 w 794"/>
                <a:gd name="T19" fmla="*/ 1 h 414"/>
                <a:gd name="T20" fmla="*/ 4 w 794"/>
                <a:gd name="T21" fmla="*/ 1 h 414"/>
                <a:gd name="T22" fmla="*/ 4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38">
              <a:extLst>
                <a:ext uri="{FF2B5EF4-FFF2-40B4-BE49-F238E27FC236}">
                  <a16:creationId xmlns:a16="http://schemas.microsoft.com/office/drawing/2014/main" id="{346DDFF2-C801-40B2-A895-6C1615333495}"/>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39">
              <a:extLst>
                <a:ext uri="{FF2B5EF4-FFF2-40B4-BE49-F238E27FC236}">
                  <a16:creationId xmlns:a16="http://schemas.microsoft.com/office/drawing/2014/main" id="{BB339B9C-343B-4D8E-A5CC-ACCB88970204}"/>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9" name="Group 58">
              <a:extLst>
                <a:ext uri="{FF2B5EF4-FFF2-40B4-BE49-F238E27FC236}">
                  <a16:creationId xmlns:a16="http://schemas.microsoft.com/office/drawing/2014/main" id="{F8ABC446-C297-4B73-B6DC-53176EBB4A2F}"/>
                </a:ext>
              </a:extLst>
            </p:cNvPr>
            <p:cNvGrpSpPr>
              <a:grpSpLocks/>
            </p:cNvGrpSpPr>
            <p:nvPr userDrawn="1"/>
          </p:nvGrpSpPr>
          <p:grpSpPr bwMode="auto">
            <a:xfrm>
              <a:off x="4986" y="2752"/>
              <a:ext cx="468" cy="667"/>
              <a:chOff x="4986" y="2752"/>
              <a:chExt cx="468" cy="667"/>
            </a:xfrm>
          </p:grpSpPr>
          <p:sp>
            <p:nvSpPr>
              <p:cNvPr id="20" name="Freeform 40">
                <a:extLst>
                  <a:ext uri="{FF2B5EF4-FFF2-40B4-BE49-F238E27FC236}">
                    <a16:creationId xmlns:a16="http://schemas.microsoft.com/office/drawing/2014/main" id="{D943B247-5B60-4D55-BB82-A2DF748F8483}"/>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41">
                <a:extLst>
                  <a:ext uri="{FF2B5EF4-FFF2-40B4-BE49-F238E27FC236}">
                    <a16:creationId xmlns:a16="http://schemas.microsoft.com/office/drawing/2014/main" id="{2F625FA3-B30A-452B-9400-055452E7F45E}"/>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42">
                <a:extLst>
                  <a:ext uri="{FF2B5EF4-FFF2-40B4-BE49-F238E27FC236}">
                    <a16:creationId xmlns:a16="http://schemas.microsoft.com/office/drawing/2014/main" id="{09BF90D5-0BB4-4B86-A301-8E58764EAA43}"/>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43">
                <a:extLst>
                  <a:ext uri="{FF2B5EF4-FFF2-40B4-BE49-F238E27FC236}">
                    <a16:creationId xmlns:a16="http://schemas.microsoft.com/office/drawing/2014/main" id="{03C410DF-DA4E-4570-98E7-671A9DCD8D98}"/>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44">
                <a:extLst>
                  <a:ext uri="{FF2B5EF4-FFF2-40B4-BE49-F238E27FC236}">
                    <a16:creationId xmlns:a16="http://schemas.microsoft.com/office/drawing/2014/main" id="{E09FBA94-2AFB-40CA-AF0A-C26877B60BC4}"/>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5" name="Freeform 45">
            <a:extLst>
              <a:ext uri="{FF2B5EF4-FFF2-40B4-BE49-F238E27FC236}">
                <a16:creationId xmlns:a16="http://schemas.microsoft.com/office/drawing/2014/main" id="{D60ABE83-DF35-4CED-B55C-2B2496C196C3}"/>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Freeform 49">
            <a:extLst>
              <a:ext uri="{FF2B5EF4-FFF2-40B4-BE49-F238E27FC236}">
                <a16:creationId xmlns:a16="http://schemas.microsoft.com/office/drawing/2014/main" id="{A1F522AE-9FF0-4C7E-9457-2AB681802F41}"/>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 name="Rectangle 2"/>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3075" name="Rectangle 3"/>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4">
            <a:extLst>
              <a:ext uri="{FF2B5EF4-FFF2-40B4-BE49-F238E27FC236}">
                <a16:creationId xmlns:a16="http://schemas.microsoft.com/office/drawing/2014/main" id="{CD4211A9-4DB1-478F-8C16-FB8B9C18CDF2}"/>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5">
            <a:extLst>
              <a:ext uri="{FF2B5EF4-FFF2-40B4-BE49-F238E27FC236}">
                <a16:creationId xmlns:a16="http://schemas.microsoft.com/office/drawing/2014/main" id="{BB29C853-78D5-4B41-89FD-E51A2464630E}"/>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6">
            <a:extLst>
              <a:ext uri="{FF2B5EF4-FFF2-40B4-BE49-F238E27FC236}">
                <a16:creationId xmlns:a16="http://schemas.microsoft.com/office/drawing/2014/main" id="{5010C43C-5CA5-469B-A6FD-C341E597AC20}"/>
              </a:ext>
            </a:extLst>
          </p:cNvPr>
          <p:cNvSpPr>
            <a:spLocks noGrp="1" noChangeArrowheads="1"/>
          </p:cNvSpPr>
          <p:nvPr>
            <p:ph type="sldNum" sz="quarter" idx="12"/>
          </p:nvPr>
        </p:nvSpPr>
        <p:spPr>
          <a:xfrm>
            <a:off x="6553200" y="6248400"/>
            <a:ext cx="1905000" cy="457200"/>
          </a:xfrm>
        </p:spPr>
        <p:txBody>
          <a:bodyPr/>
          <a:lstStyle>
            <a:lvl1pPr>
              <a:defRPr/>
            </a:lvl1pPr>
          </a:lstStyle>
          <a:p>
            <a:fld id="{1C5F1BDD-814E-425F-AEE0-57BDA7283CE0}" type="slidenum">
              <a:rPr lang="en-US" altLang="en-US"/>
              <a:pPr/>
              <a:t>‹#›</a:t>
            </a:fld>
            <a:endParaRPr lang="en-US" altLang="en-US"/>
          </a:p>
        </p:txBody>
      </p:sp>
    </p:spTree>
    <p:extLst>
      <p:ext uri="{BB962C8B-B14F-4D97-AF65-F5344CB8AC3E}">
        <p14:creationId xmlns:p14="http://schemas.microsoft.com/office/powerpoint/2010/main" val="5274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FDEF383-39EC-4296-8A93-BF8B5ED2C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8D1873-B50E-4C4E-9D27-5E24C83C8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117240-B279-42D9-80DF-9F104E979334}"/>
              </a:ext>
            </a:extLst>
          </p:cNvPr>
          <p:cNvSpPr>
            <a:spLocks noGrp="1" noChangeArrowheads="1"/>
          </p:cNvSpPr>
          <p:nvPr>
            <p:ph type="sldNum" sz="quarter" idx="12"/>
          </p:nvPr>
        </p:nvSpPr>
        <p:spPr>
          <a:ln/>
        </p:spPr>
        <p:txBody>
          <a:bodyPr/>
          <a:lstStyle>
            <a:lvl1pPr>
              <a:defRPr/>
            </a:lvl1pPr>
          </a:lstStyle>
          <a:p>
            <a:fld id="{268C83F9-A754-4D34-99A9-C5DBE0AF67AC}" type="slidenum">
              <a:rPr lang="en-US" altLang="en-US"/>
              <a:pPr/>
              <a:t>‹#›</a:t>
            </a:fld>
            <a:endParaRPr lang="en-US" altLang="en-US"/>
          </a:p>
        </p:txBody>
      </p:sp>
    </p:spTree>
    <p:extLst>
      <p:ext uri="{BB962C8B-B14F-4D97-AF65-F5344CB8AC3E}">
        <p14:creationId xmlns:p14="http://schemas.microsoft.com/office/powerpoint/2010/main" val="220810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448C044-0AEF-47E7-9BE7-20D48A0105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ECD590-3D2D-465E-9D65-A1BF5A9948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2F2F57-AE1C-4D78-A4D8-6F2C055D525E}"/>
              </a:ext>
            </a:extLst>
          </p:cNvPr>
          <p:cNvSpPr>
            <a:spLocks noGrp="1" noChangeArrowheads="1"/>
          </p:cNvSpPr>
          <p:nvPr>
            <p:ph type="sldNum" sz="quarter" idx="12"/>
          </p:nvPr>
        </p:nvSpPr>
        <p:spPr>
          <a:ln/>
        </p:spPr>
        <p:txBody>
          <a:bodyPr/>
          <a:lstStyle>
            <a:lvl1pPr>
              <a:defRPr/>
            </a:lvl1pPr>
          </a:lstStyle>
          <a:p>
            <a:fld id="{DA8C45AB-B791-4C6C-A312-8AA45DC1F65B}" type="slidenum">
              <a:rPr lang="en-US" altLang="en-US"/>
              <a:pPr/>
              <a:t>‹#›</a:t>
            </a:fld>
            <a:endParaRPr lang="en-US" altLang="en-US"/>
          </a:p>
        </p:txBody>
      </p:sp>
    </p:spTree>
    <p:extLst>
      <p:ext uri="{BB962C8B-B14F-4D97-AF65-F5344CB8AC3E}">
        <p14:creationId xmlns:p14="http://schemas.microsoft.com/office/powerpoint/2010/main" val="304762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2AA4B9D5-3264-4C34-AE67-6A03027B6A5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3BB5F11-8249-491D-ADFB-A349A44C4B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EFF17E6-FDD3-4464-8C3A-B05B53E759D0}"/>
              </a:ext>
            </a:extLst>
          </p:cNvPr>
          <p:cNvSpPr>
            <a:spLocks noGrp="1" noChangeArrowheads="1"/>
          </p:cNvSpPr>
          <p:nvPr>
            <p:ph type="sldNum" sz="quarter" idx="12"/>
          </p:nvPr>
        </p:nvSpPr>
        <p:spPr>
          <a:ln/>
        </p:spPr>
        <p:txBody>
          <a:bodyPr/>
          <a:lstStyle>
            <a:lvl1pPr>
              <a:defRPr/>
            </a:lvl1pPr>
          </a:lstStyle>
          <a:p>
            <a:fld id="{48546389-F9B9-4B83-8BD2-14E777C4E6F0}" type="slidenum">
              <a:rPr lang="en-US" altLang="en-US"/>
              <a:pPr/>
              <a:t>‹#›</a:t>
            </a:fld>
            <a:endParaRPr lang="en-US" altLang="en-US"/>
          </a:p>
        </p:txBody>
      </p:sp>
    </p:spTree>
    <p:extLst>
      <p:ext uri="{BB962C8B-B14F-4D97-AF65-F5344CB8AC3E}">
        <p14:creationId xmlns:p14="http://schemas.microsoft.com/office/powerpoint/2010/main" val="251468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C94A7BC-A329-42FE-9490-C9F920165E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FE5CB7-D6C1-4D2C-BCAB-5796564EC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DDDBE8-4F14-4F2F-B942-109184AA74DD}"/>
              </a:ext>
            </a:extLst>
          </p:cNvPr>
          <p:cNvSpPr>
            <a:spLocks noGrp="1" noChangeArrowheads="1"/>
          </p:cNvSpPr>
          <p:nvPr>
            <p:ph type="sldNum" sz="quarter" idx="12"/>
          </p:nvPr>
        </p:nvSpPr>
        <p:spPr>
          <a:ln/>
        </p:spPr>
        <p:txBody>
          <a:bodyPr/>
          <a:lstStyle>
            <a:lvl1pPr>
              <a:defRPr/>
            </a:lvl1pPr>
          </a:lstStyle>
          <a:p>
            <a:fld id="{D04F6EA4-C984-4D01-8557-81F4447EAEE9}" type="slidenum">
              <a:rPr lang="en-US" altLang="en-US"/>
              <a:pPr/>
              <a:t>‹#›</a:t>
            </a:fld>
            <a:endParaRPr lang="en-US" altLang="en-US"/>
          </a:p>
        </p:txBody>
      </p:sp>
    </p:spTree>
    <p:extLst>
      <p:ext uri="{BB962C8B-B14F-4D97-AF65-F5344CB8AC3E}">
        <p14:creationId xmlns:p14="http://schemas.microsoft.com/office/powerpoint/2010/main" val="81769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7768FEC-3750-46B3-A08C-D7AC1717CC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0C5368-03DD-455C-998A-29B2B9C41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7F47A2-5029-434B-A622-321280F48BC4}"/>
              </a:ext>
            </a:extLst>
          </p:cNvPr>
          <p:cNvSpPr>
            <a:spLocks noGrp="1" noChangeArrowheads="1"/>
          </p:cNvSpPr>
          <p:nvPr>
            <p:ph type="sldNum" sz="quarter" idx="12"/>
          </p:nvPr>
        </p:nvSpPr>
        <p:spPr>
          <a:ln/>
        </p:spPr>
        <p:txBody>
          <a:bodyPr/>
          <a:lstStyle>
            <a:lvl1pPr>
              <a:defRPr/>
            </a:lvl1pPr>
          </a:lstStyle>
          <a:p>
            <a:fld id="{562FC29D-5849-4C26-A6B0-0E19001E41E2}" type="slidenum">
              <a:rPr lang="en-US" altLang="en-US"/>
              <a:pPr/>
              <a:t>‹#›</a:t>
            </a:fld>
            <a:endParaRPr lang="en-US" altLang="en-US"/>
          </a:p>
        </p:txBody>
      </p:sp>
    </p:spTree>
    <p:extLst>
      <p:ext uri="{BB962C8B-B14F-4D97-AF65-F5344CB8AC3E}">
        <p14:creationId xmlns:p14="http://schemas.microsoft.com/office/powerpoint/2010/main" val="202923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4BD0A4E-03E5-4A7D-99A4-791A81D3FB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CB13E4-EB91-44DB-8AAC-0AEDDC0CD7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8536AA-E724-4080-A3FA-560364586EC5}"/>
              </a:ext>
            </a:extLst>
          </p:cNvPr>
          <p:cNvSpPr>
            <a:spLocks noGrp="1" noChangeArrowheads="1"/>
          </p:cNvSpPr>
          <p:nvPr>
            <p:ph type="sldNum" sz="quarter" idx="12"/>
          </p:nvPr>
        </p:nvSpPr>
        <p:spPr>
          <a:ln/>
        </p:spPr>
        <p:txBody>
          <a:bodyPr/>
          <a:lstStyle>
            <a:lvl1pPr>
              <a:defRPr/>
            </a:lvl1pPr>
          </a:lstStyle>
          <a:p>
            <a:fld id="{E40E3A65-0C4D-48E0-B71F-581362F14DBB}" type="slidenum">
              <a:rPr lang="en-US" altLang="en-US"/>
              <a:pPr/>
              <a:t>‹#›</a:t>
            </a:fld>
            <a:endParaRPr lang="en-US" altLang="en-US"/>
          </a:p>
        </p:txBody>
      </p:sp>
    </p:spTree>
    <p:extLst>
      <p:ext uri="{BB962C8B-B14F-4D97-AF65-F5344CB8AC3E}">
        <p14:creationId xmlns:p14="http://schemas.microsoft.com/office/powerpoint/2010/main" val="206846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F141751-D724-4ED5-9BF1-D5EC1B139E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3CFB1B-3285-4492-905F-9F9E5D26D7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880485-C37C-4F66-B795-E3683B7AB992}"/>
              </a:ext>
            </a:extLst>
          </p:cNvPr>
          <p:cNvSpPr>
            <a:spLocks noGrp="1" noChangeArrowheads="1"/>
          </p:cNvSpPr>
          <p:nvPr>
            <p:ph type="sldNum" sz="quarter" idx="12"/>
          </p:nvPr>
        </p:nvSpPr>
        <p:spPr>
          <a:ln/>
        </p:spPr>
        <p:txBody>
          <a:bodyPr/>
          <a:lstStyle>
            <a:lvl1pPr>
              <a:defRPr/>
            </a:lvl1pPr>
          </a:lstStyle>
          <a:p>
            <a:fld id="{C96D93CC-A68A-49A6-86A8-FF1C36DF4EF1}" type="slidenum">
              <a:rPr lang="en-US" altLang="en-US"/>
              <a:pPr/>
              <a:t>‹#›</a:t>
            </a:fld>
            <a:endParaRPr lang="en-US" altLang="en-US"/>
          </a:p>
        </p:txBody>
      </p:sp>
    </p:spTree>
    <p:extLst>
      <p:ext uri="{BB962C8B-B14F-4D97-AF65-F5344CB8AC3E}">
        <p14:creationId xmlns:p14="http://schemas.microsoft.com/office/powerpoint/2010/main" val="163263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B9340AF-95E0-49BD-A606-60AC472DC80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8C0615C-F9FD-4600-92C0-B599570072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7F4319-20C5-4219-91F1-E95C66165176}"/>
              </a:ext>
            </a:extLst>
          </p:cNvPr>
          <p:cNvSpPr>
            <a:spLocks noGrp="1" noChangeArrowheads="1"/>
          </p:cNvSpPr>
          <p:nvPr>
            <p:ph type="sldNum" sz="quarter" idx="12"/>
          </p:nvPr>
        </p:nvSpPr>
        <p:spPr>
          <a:ln/>
        </p:spPr>
        <p:txBody>
          <a:bodyPr/>
          <a:lstStyle>
            <a:lvl1pPr>
              <a:defRPr/>
            </a:lvl1pPr>
          </a:lstStyle>
          <a:p>
            <a:fld id="{AC4E6DE7-A390-4D43-B6DB-1C713536B188}" type="slidenum">
              <a:rPr lang="en-US" altLang="en-US"/>
              <a:pPr/>
              <a:t>‹#›</a:t>
            </a:fld>
            <a:endParaRPr lang="en-US" altLang="en-US"/>
          </a:p>
        </p:txBody>
      </p:sp>
    </p:spTree>
    <p:extLst>
      <p:ext uri="{BB962C8B-B14F-4D97-AF65-F5344CB8AC3E}">
        <p14:creationId xmlns:p14="http://schemas.microsoft.com/office/powerpoint/2010/main" val="349010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ABAC769-38D8-45F9-9537-9878DB7443C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1F365A4-A33F-47F1-933B-39F0F25FD8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D60D535-9761-40EF-9C65-FBF40967FA11}"/>
              </a:ext>
            </a:extLst>
          </p:cNvPr>
          <p:cNvSpPr>
            <a:spLocks noGrp="1" noChangeArrowheads="1"/>
          </p:cNvSpPr>
          <p:nvPr>
            <p:ph type="sldNum" sz="quarter" idx="12"/>
          </p:nvPr>
        </p:nvSpPr>
        <p:spPr>
          <a:ln/>
        </p:spPr>
        <p:txBody>
          <a:bodyPr/>
          <a:lstStyle>
            <a:lvl1pPr>
              <a:defRPr/>
            </a:lvl1pPr>
          </a:lstStyle>
          <a:p>
            <a:fld id="{67B8832A-4866-469B-A4BF-B887100ACFF6}" type="slidenum">
              <a:rPr lang="en-US" altLang="en-US"/>
              <a:pPr/>
              <a:t>‹#›</a:t>
            </a:fld>
            <a:endParaRPr lang="en-US" altLang="en-US"/>
          </a:p>
        </p:txBody>
      </p:sp>
    </p:spTree>
    <p:extLst>
      <p:ext uri="{BB962C8B-B14F-4D97-AF65-F5344CB8AC3E}">
        <p14:creationId xmlns:p14="http://schemas.microsoft.com/office/powerpoint/2010/main" val="300641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8CB88A-2AAD-4715-9A34-62DB836D74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7E0FC59-4899-403E-ACE5-1FEE76316D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60AAFA6-F179-4A0E-ACB7-958081E93C58}"/>
              </a:ext>
            </a:extLst>
          </p:cNvPr>
          <p:cNvSpPr>
            <a:spLocks noGrp="1" noChangeArrowheads="1"/>
          </p:cNvSpPr>
          <p:nvPr>
            <p:ph type="sldNum" sz="quarter" idx="12"/>
          </p:nvPr>
        </p:nvSpPr>
        <p:spPr>
          <a:ln/>
        </p:spPr>
        <p:txBody>
          <a:bodyPr/>
          <a:lstStyle>
            <a:lvl1pPr>
              <a:defRPr/>
            </a:lvl1pPr>
          </a:lstStyle>
          <a:p>
            <a:fld id="{14E37306-E64E-4990-BAA3-12E088AB1B9A}" type="slidenum">
              <a:rPr lang="en-US" altLang="en-US"/>
              <a:pPr/>
              <a:t>‹#›</a:t>
            </a:fld>
            <a:endParaRPr lang="en-US" altLang="en-US"/>
          </a:p>
        </p:txBody>
      </p:sp>
    </p:spTree>
    <p:extLst>
      <p:ext uri="{BB962C8B-B14F-4D97-AF65-F5344CB8AC3E}">
        <p14:creationId xmlns:p14="http://schemas.microsoft.com/office/powerpoint/2010/main" val="302873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77CDBC-14E0-4F93-960F-3BD525D22D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44CA2E-EF27-41A7-94B1-8D3C6FBECE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C5F41A9-79DE-4B80-AA76-89E14E9F608D}"/>
              </a:ext>
            </a:extLst>
          </p:cNvPr>
          <p:cNvSpPr>
            <a:spLocks noGrp="1" noChangeArrowheads="1"/>
          </p:cNvSpPr>
          <p:nvPr>
            <p:ph type="sldNum" sz="quarter" idx="12"/>
          </p:nvPr>
        </p:nvSpPr>
        <p:spPr>
          <a:ln/>
        </p:spPr>
        <p:txBody>
          <a:bodyPr/>
          <a:lstStyle>
            <a:lvl1pPr>
              <a:defRPr/>
            </a:lvl1pPr>
          </a:lstStyle>
          <a:p>
            <a:fld id="{6ABEA8A0-B4A7-4CD5-93AF-236F35936075}" type="slidenum">
              <a:rPr lang="en-US" altLang="en-US"/>
              <a:pPr/>
              <a:t>‹#›</a:t>
            </a:fld>
            <a:endParaRPr lang="en-US" altLang="en-US"/>
          </a:p>
        </p:txBody>
      </p:sp>
    </p:spTree>
    <p:extLst>
      <p:ext uri="{BB962C8B-B14F-4D97-AF65-F5344CB8AC3E}">
        <p14:creationId xmlns:p14="http://schemas.microsoft.com/office/powerpoint/2010/main" val="382866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E726688-69E3-47A7-9B05-5735A2E838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C551E4-553E-438C-B677-06C01883A0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E04E63-9196-4DEB-B212-F70C9B0ECC11}"/>
              </a:ext>
            </a:extLst>
          </p:cNvPr>
          <p:cNvSpPr>
            <a:spLocks noGrp="1" noChangeArrowheads="1"/>
          </p:cNvSpPr>
          <p:nvPr>
            <p:ph type="sldNum" sz="quarter" idx="12"/>
          </p:nvPr>
        </p:nvSpPr>
        <p:spPr>
          <a:ln/>
        </p:spPr>
        <p:txBody>
          <a:bodyPr/>
          <a:lstStyle>
            <a:lvl1pPr>
              <a:defRPr/>
            </a:lvl1pPr>
          </a:lstStyle>
          <a:p>
            <a:fld id="{DA5328C9-A099-4868-8B75-385BD076F70F}" type="slidenum">
              <a:rPr lang="en-US" altLang="en-US"/>
              <a:pPr/>
              <a:t>‹#›</a:t>
            </a:fld>
            <a:endParaRPr lang="en-US" altLang="en-US"/>
          </a:p>
        </p:txBody>
      </p:sp>
    </p:spTree>
    <p:extLst>
      <p:ext uri="{BB962C8B-B14F-4D97-AF65-F5344CB8AC3E}">
        <p14:creationId xmlns:p14="http://schemas.microsoft.com/office/powerpoint/2010/main" val="100627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Freeform 24">
            <a:extLst>
              <a:ext uri="{FF2B5EF4-FFF2-40B4-BE49-F238E27FC236}">
                <a16:creationId xmlns:a16="http://schemas.microsoft.com/office/drawing/2014/main" id="{45F0C4BF-3231-4FA4-B0AC-927348977C29}"/>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2">
            <a:extLst>
              <a:ext uri="{FF2B5EF4-FFF2-40B4-BE49-F238E27FC236}">
                <a16:creationId xmlns:a16="http://schemas.microsoft.com/office/drawing/2014/main" id="{672E74A1-8ED3-4792-B90F-80EBA874129F}"/>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E4D6560-C034-4732-A31B-40469E6F693E}"/>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10F1E783-190D-4098-A219-2D8F5CAC88E1}"/>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B52BD82D-6C60-452D-B955-3220B0102CD3}"/>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0637A481-ED32-4440-A625-1550F5A7123A}"/>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lvl1pPr>
          </a:lstStyle>
          <a:p>
            <a:fld id="{661C57AC-773D-4E70-93EC-1D75ACB6996A}" type="slidenum">
              <a:rPr lang="en-US" altLang="en-US"/>
              <a:pPr/>
              <a:t>‹#›</a:t>
            </a:fld>
            <a:endParaRPr lang="en-US" altLang="en-US"/>
          </a:p>
        </p:txBody>
      </p:sp>
      <p:sp>
        <p:nvSpPr>
          <p:cNvPr id="1032" name="Freeform 27">
            <a:extLst>
              <a:ext uri="{FF2B5EF4-FFF2-40B4-BE49-F238E27FC236}">
                <a16:creationId xmlns:a16="http://schemas.microsoft.com/office/drawing/2014/main" id="{D3FAB01F-EEE7-486C-8CB4-08E49C156BA8}"/>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29">
            <a:extLst>
              <a:ext uri="{FF2B5EF4-FFF2-40B4-BE49-F238E27FC236}">
                <a16:creationId xmlns:a16="http://schemas.microsoft.com/office/drawing/2014/main" id="{870E7F2F-396F-4155-8D9A-BD5C74019611}"/>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42">
            <a:extLst>
              <a:ext uri="{FF2B5EF4-FFF2-40B4-BE49-F238E27FC236}">
                <a16:creationId xmlns:a16="http://schemas.microsoft.com/office/drawing/2014/main" id="{020E5DC5-2156-4158-A152-41A59DA04AB8}"/>
              </a:ext>
            </a:extLst>
          </p:cNvPr>
          <p:cNvGrpSpPr>
            <a:grpSpLocks/>
          </p:cNvGrpSpPr>
          <p:nvPr/>
        </p:nvGrpSpPr>
        <p:grpSpPr bwMode="auto">
          <a:xfrm>
            <a:off x="7938" y="5540375"/>
            <a:ext cx="1784350" cy="1246188"/>
            <a:chOff x="5" y="3490"/>
            <a:chExt cx="1124" cy="785"/>
          </a:xfrm>
        </p:grpSpPr>
        <p:sp>
          <p:nvSpPr>
            <p:cNvPr id="1051" name="Freeform 22">
              <a:extLst>
                <a:ext uri="{FF2B5EF4-FFF2-40B4-BE49-F238E27FC236}">
                  <a16:creationId xmlns:a16="http://schemas.microsoft.com/office/drawing/2014/main" id="{B406322A-6A87-45BA-B7E8-C0E83EC1DDD1}"/>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23">
              <a:extLst>
                <a:ext uri="{FF2B5EF4-FFF2-40B4-BE49-F238E27FC236}">
                  <a16:creationId xmlns:a16="http://schemas.microsoft.com/office/drawing/2014/main" id="{3706530A-DE6D-48C8-A4E5-C3EB8BA5CBE1}"/>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25">
              <a:extLst>
                <a:ext uri="{FF2B5EF4-FFF2-40B4-BE49-F238E27FC236}">
                  <a16:creationId xmlns:a16="http://schemas.microsoft.com/office/drawing/2014/main" id="{349D16E9-D585-4EE9-B4D0-4A9A64741642}"/>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26">
              <a:extLst>
                <a:ext uri="{FF2B5EF4-FFF2-40B4-BE49-F238E27FC236}">
                  <a16:creationId xmlns:a16="http://schemas.microsoft.com/office/drawing/2014/main" id="{33942125-BB0B-442B-9550-71606F0449B0}"/>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33">
              <a:extLst>
                <a:ext uri="{FF2B5EF4-FFF2-40B4-BE49-F238E27FC236}">
                  <a16:creationId xmlns:a16="http://schemas.microsoft.com/office/drawing/2014/main" id="{35C7E0BD-1E19-4D2E-9A9C-5960DF81B63F}"/>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34">
              <a:extLst>
                <a:ext uri="{FF2B5EF4-FFF2-40B4-BE49-F238E27FC236}">
                  <a16:creationId xmlns:a16="http://schemas.microsoft.com/office/drawing/2014/main" id="{84491BB1-4BCC-4A53-B60B-204A6C68150B}"/>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35">
              <a:extLst>
                <a:ext uri="{FF2B5EF4-FFF2-40B4-BE49-F238E27FC236}">
                  <a16:creationId xmlns:a16="http://schemas.microsoft.com/office/drawing/2014/main" id="{B2D8D3B2-990E-4B25-BB3A-9F62C65F9605}"/>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36">
              <a:extLst>
                <a:ext uri="{FF2B5EF4-FFF2-40B4-BE49-F238E27FC236}">
                  <a16:creationId xmlns:a16="http://schemas.microsoft.com/office/drawing/2014/main" id="{C5F3D339-9EC2-4880-BEB2-5B27E34028A3}"/>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37">
              <a:extLst>
                <a:ext uri="{FF2B5EF4-FFF2-40B4-BE49-F238E27FC236}">
                  <a16:creationId xmlns:a16="http://schemas.microsoft.com/office/drawing/2014/main" id="{94569E59-9542-45C8-A379-57C9847CB02D}"/>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137">
              <a:extLst>
                <a:ext uri="{FF2B5EF4-FFF2-40B4-BE49-F238E27FC236}">
                  <a16:creationId xmlns:a16="http://schemas.microsoft.com/office/drawing/2014/main" id="{E2B0C4F8-A105-47F3-8796-D874A83778A0}"/>
                </a:ext>
              </a:extLst>
            </p:cNvPr>
            <p:cNvGrpSpPr>
              <a:grpSpLocks/>
            </p:cNvGrpSpPr>
            <p:nvPr userDrawn="1"/>
          </p:nvGrpSpPr>
          <p:grpSpPr bwMode="auto">
            <a:xfrm>
              <a:off x="5" y="3490"/>
              <a:ext cx="1124" cy="780"/>
              <a:chOff x="5" y="3490"/>
              <a:chExt cx="1124" cy="780"/>
            </a:xfrm>
          </p:grpSpPr>
          <p:grpSp>
            <p:nvGrpSpPr>
              <p:cNvPr id="1061" name="Group 128">
                <a:extLst>
                  <a:ext uri="{FF2B5EF4-FFF2-40B4-BE49-F238E27FC236}">
                    <a16:creationId xmlns:a16="http://schemas.microsoft.com/office/drawing/2014/main" id="{443F1100-C5B7-4E46-BD1B-372F8D0C2555}"/>
                  </a:ext>
                </a:extLst>
              </p:cNvPr>
              <p:cNvGrpSpPr>
                <a:grpSpLocks/>
              </p:cNvGrpSpPr>
              <p:nvPr userDrawn="1"/>
            </p:nvGrpSpPr>
            <p:grpSpPr bwMode="auto">
              <a:xfrm>
                <a:off x="499" y="3562"/>
                <a:ext cx="548" cy="708"/>
                <a:chOff x="499" y="3562"/>
                <a:chExt cx="548" cy="708"/>
              </a:xfrm>
            </p:grpSpPr>
            <p:sp>
              <p:nvSpPr>
                <p:cNvPr id="1074" name="Freeform 49">
                  <a:extLst>
                    <a:ext uri="{FF2B5EF4-FFF2-40B4-BE49-F238E27FC236}">
                      <a16:creationId xmlns:a16="http://schemas.microsoft.com/office/drawing/2014/main" id="{A611D30A-C498-493C-9D79-5D1F5A1A5C93}"/>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53">
                  <a:extLst>
                    <a:ext uri="{FF2B5EF4-FFF2-40B4-BE49-F238E27FC236}">
                      <a16:creationId xmlns:a16="http://schemas.microsoft.com/office/drawing/2014/main" id="{936C826D-9F5B-4404-9908-1B316FF12925}"/>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56">
                  <a:extLst>
                    <a:ext uri="{FF2B5EF4-FFF2-40B4-BE49-F238E27FC236}">
                      <a16:creationId xmlns:a16="http://schemas.microsoft.com/office/drawing/2014/main" id="{897CB3E1-AE83-4ABE-A6F3-D5EDB400324F}"/>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46">
                <a:extLst>
                  <a:ext uri="{FF2B5EF4-FFF2-40B4-BE49-F238E27FC236}">
                    <a16:creationId xmlns:a16="http://schemas.microsoft.com/office/drawing/2014/main" id="{A76FF3E0-DFFA-420D-810B-865003947B11}"/>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50">
                <a:extLst>
                  <a:ext uri="{FF2B5EF4-FFF2-40B4-BE49-F238E27FC236}">
                    <a16:creationId xmlns:a16="http://schemas.microsoft.com/office/drawing/2014/main" id="{B9ACE8DD-029C-4CE7-855F-B64B4B98AB6F}"/>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51">
                <a:extLst>
                  <a:ext uri="{FF2B5EF4-FFF2-40B4-BE49-F238E27FC236}">
                    <a16:creationId xmlns:a16="http://schemas.microsoft.com/office/drawing/2014/main" id="{3B3422A8-F74B-4B40-8D3C-5BAB69243DA2}"/>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126">
                <a:extLst>
                  <a:ext uri="{FF2B5EF4-FFF2-40B4-BE49-F238E27FC236}">
                    <a16:creationId xmlns:a16="http://schemas.microsoft.com/office/drawing/2014/main" id="{7B60C56E-1992-40FB-86B7-47E59B2C5500}"/>
                  </a:ext>
                </a:extLst>
              </p:cNvPr>
              <p:cNvGrpSpPr>
                <a:grpSpLocks/>
              </p:cNvGrpSpPr>
              <p:nvPr userDrawn="1"/>
            </p:nvGrpSpPr>
            <p:grpSpPr bwMode="auto">
              <a:xfrm>
                <a:off x="5" y="3490"/>
                <a:ext cx="1124" cy="678"/>
                <a:chOff x="5" y="3490"/>
                <a:chExt cx="1124" cy="678"/>
              </a:xfrm>
            </p:grpSpPr>
            <p:sp>
              <p:nvSpPr>
                <p:cNvPr id="1066" name="Freeform 32">
                  <a:extLst>
                    <a:ext uri="{FF2B5EF4-FFF2-40B4-BE49-F238E27FC236}">
                      <a16:creationId xmlns:a16="http://schemas.microsoft.com/office/drawing/2014/main" id="{10AAA1D4-BA30-486A-8208-054B0DF5F1AF}"/>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45">
                  <a:extLst>
                    <a:ext uri="{FF2B5EF4-FFF2-40B4-BE49-F238E27FC236}">
                      <a16:creationId xmlns:a16="http://schemas.microsoft.com/office/drawing/2014/main" id="{6048BAF3-C341-4468-BF52-3B2538B650A7}"/>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47">
                  <a:extLst>
                    <a:ext uri="{FF2B5EF4-FFF2-40B4-BE49-F238E27FC236}">
                      <a16:creationId xmlns:a16="http://schemas.microsoft.com/office/drawing/2014/main" id="{0C1374A7-5363-4045-8AC6-D4C786D3E8FB}"/>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48">
                  <a:extLst>
                    <a:ext uri="{FF2B5EF4-FFF2-40B4-BE49-F238E27FC236}">
                      <a16:creationId xmlns:a16="http://schemas.microsoft.com/office/drawing/2014/main" id="{8AD832AB-AD2F-4EDA-9F50-99C1C27EB4C7}"/>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52">
                  <a:extLst>
                    <a:ext uri="{FF2B5EF4-FFF2-40B4-BE49-F238E27FC236}">
                      <a16:creationId xmlns:a16="http://schemas.microsoft.com/office/drawing/2014/main" id="{1AAB3B2C-28C1-453D-8F70-42FACE1E9A8E}"/>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54">
                  <a:extLst>
                    <a:ext uri="{FF2B5EF4-FFF2-40B4-BE49-F238E27FC236}">
                      <a16:creationId xmlns:a16="http://schemas.microsoft.com/office/drawing/2014/main" id="{DDAE79D3-9B74-49DD-841F-B3E66370ED10}"/>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55">
                  <a:extLst>
                    <a:ext uri="{FF2B5EF4-FFF2-40B4-BE49-F238E27FC236}">
                      <a16:creationId xmlns:a16="http://schemas.microsoft.com/office/drawing/2014/main" id="{07B425FC-E5BF-46DC-9357-2C1D605A878F}"/>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57">
                  <a:extLst>
                    <a:ext uri="{FF2B5EF4-FFF2-40B4-BE49-F238E27FC236}">
                      <a16:creationId xmlns:a16="http://schemas.microsoft.com/office/drawing/2014/main" id="{904EFFCA-340C-4924-8DB6-2CC1F065AFF9}"/>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136">
            <a:extLst>
              <a:ext uri="{FF2B5EF4-FFF2-40B4-BE49-F238E27FC236}">
                <a16:creationId xmlns:a16="http://schemas.microsoft.com/office/drawing/2014/main" id="{247F4325-774A-47A1-A8C4-8DD43E930556}"/>
              </a:ext>
            </a:extLst>
          </p:cNvPr>
          <p:cNvGrpSpPr>
            <a:grpSpLocks/>
          </p:cNvGrpSpPr>
          <p:nvPr/>
        </p:nvGrpSpPr>
        <p:grpSpPr bwMode="auto">
          <a:xfrm>
            <a:off x="8680450" y="2116138"/>
            <a:ext cx="385763" cy="4308475"/>
            <a:chOff x="5468" y="1333"/>
            <a:chExt cx="243" cy="2714"/>
          </a:xfrm>
        </p:grpSpPr>
        <p:sp>
          <p:nvSpPr>
            <p:cNvPr id="1049" name="Freeform 28">
              <a:extLst>
                <a:ext uri="{FF2B5EF4-FFF2-40B4-BE49-F238E27FC236}">
                  <a16:creationId xmlns:a16="http://schemas.microsoft.com/office/drawing/2014/main" id="{39AF38FB-E2D9-4699-9CD4-FB0580302E75}"/>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59">
              <a:extLst>
                <a:ext uri="{FF2B5EF4-FFF2-40B4-BE49-F238E27FC236}">
                  <a16:creationId xmlns:a16="http://schemas.microsoft.com/office/drawing/2014/main" id="{4113377A-835B-468C-8D61-2CB9572DC83A}"/>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141">
            <a:extLst>
              <a:ext uri="{FF2B5EF4-FFF2-40B4-BE49-F238E27FC236}">
                <a16:creationId xmlns:a16="http://schemas.microsoft.com/office/drawing/2014/main" id="{91148C19-C0BE-46F3-86B4-591A50FB2550}"/>
              </a:ext>
            </a:extLst>
          </p:cNvPr>
          <p:cNvGrpSpPr>
            <a:grpSpLocks/>
          </p:cNvGrpSpPr>
          <p:nvPr/>
        </p:nvGrpSpPr>
        <p:grpSpPr bwMode="auto">
          <a:xfrm>
            <a:off x="7318375" y="90488"/>
            <a:ext cx="2133600" cy="1911350"/>
            <a:chOff x="4610" y="57"/>
            <a:chExt cx="1344" cy="1204"/>
          </a:xfrm>
        </p:grpSpPr>
        <p:grpSp>
          <p:nvGrpSpPr>
            <p:cNvPr id="1037" name="Group 132">
              <a:extLst>
                <a:ext uri="{FF2B5EF4-FFF2-40B4-BE49-F238E27FC236}">
                  <a16:creationId xmlns:a16="http://schemas.microsoft.com/office/drawing/2014/main" id="{E4DFE4FA-DAFC-4DAD-8536-37589F9A099B}"/>
                </a:ext>
              </a:extLst>
            </p:cNvPr>
            <p:cNvGrpSpPr>
              <a:grpSpLocks/>
            </p:cNvGrpSpPr>
            <p:nvPr userDrawn="1"/>
          </p:nvGrpSpPr>
          <p:grpSpPr bwMode="auto">
            <a:xfrm>
              <a:off x="4610" y="57"/>
              <a:ext cx="1344" cy="1204"/>
              <a:chOff x="4610" y="57"/>
              <a:chExt cx="1344" cy="1204"/>
            </a:xfrm>
          </p:grpSpPr>
          <p:sp>
            <p:nvSpPr>
              <p:cNvPr id="1039" name="Freeform 30">
                <a:extLst>
                  <a:ext uri="{FF2B5EF4-FFF2-40B4-BE49-F238E27FC236}">
                    <a16:creationId xmlns:a16="http://schemas.microsoft.com/office/drawing/2014/main" id="{9A0E7209-1DAF-4B9A-8EC3-6F6BFD97AFC7}"/>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131">
                <a:extLst>
                  <a:ext uri="{FF2B5EF4-FFF2-40B4-BE49-F238E27FC236}">
                    <a16:creationId xmlns:a16="http://schemas.microsoft.com/office/drawing/2014/main" id="{0B5F8551-9129-434F-813B-7EAE3F52702A}"/>
                  </a:ext>
                </a:extLst>
              </p:cNvPr>
              <p:cNvGrpSpPr>
                <a:grpSpLocks/>
              </p:cNvGrpSpPr>
              <p:nvPr userDrawn="1"/>
            </p:nvGrpSpPr>
            <p:grpSpPr bwMode="auto">
              <a:xfrm>
                <a:off x="4610" y="57"/>
                <a:ext cx="1344" cy="985"/>
                <a:chOff x="4610" y="57"/>
                <a:chExt cx="1344" cy="985"/>
              </a:xfrm>
            </p:grpSpPr>
            <p:sp>
              <p:nvSpPr>
                <p:cNvPr id="1041" name="Freeform 31">
                  <a:extLst>
                    <a:ext uri="{FF2B5EF4-FFF2-40B4-BE49-F238E27FC236}">
                      <a16:creationId xmlns:a16="http://schemas.microsoft.com/office/drawing/2014/main" id="{DBD93D7F-B779-4517-A5F1-238202B009DB}"/>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38">
                  <a:extLst>
                    <a:ext uri="{FF2B5EF4-FFF2-40B4-BE49-F238E27FC236}">
                      <a16:creationId xmlns:a16="http://schemas.microsoft.com/office/drawing/2014/main" id="{227C2F5D-EDBB-4ECA-9171-4BBB6ABD907E}"/>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39">
                  <a:extLst>
                    <a:ext uri="{FF2B5EF4-FFF2-40B4-BE49-F238E27FC236}">
                      <a16:creationId xmlns:a16="http://schemas.microsoft.com/office/drawing/2014/main" id="{B1A1DD9A-F9B6-458D-8875-22CDEF893044}"/>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0">
                  <a:extLst>
                    <a:ext uri="{FF2B5EF4-FFF2-40B4-BE49-F238E27FC236}">
                      <a16:creationId xmlns:a16="http://schemas.microsoft.com/office/drawing/2014/main" id="{E7B675E9-BBC7-48DB-9D0B-93A0247C7013}"/>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1">
                  <a:extLst>
                    <a:ext uri="{FF2B5EF4-FFF2-40B4-BE49-F238E27FC236}">
                      <a16:creationId xmlns:a16="http://schemas.microsoft.com/office/drawing/2014/main" id="{397C9F30-416C-449A-A129-614781CD0F19}"/>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2">
                  <a:extLst>
                    <a:ext uri="{FF2B5EF4-FFF2-40B4-BE49-F238E27FC236}">
                      <a16:creationId xmlns:a16="http://schemas.microsoft.com/office/drawing/2014/main" id="{E4447175-80E6-4840-AF1A-01EC37B34F73}"/>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43">
                  <a:extLst>
                    <a:ext uri="{FF2B5EF4-FFF2-40B4-BE49-F238E27FC236}">
                      <a16:creationId xmlns:a16="http://schemas.microsoft.com/office/drawing/2014/main" id="{55A9F8F2-C473-440A-8B73-3F5CD8C299F3}"/>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44">
                  <a:extLst>
                    <a:ext uri="{FF2B5EF4-FFF2-40B4-BE49-F238E27FC236}">
                      <a16:creationId xmlns:a16="http://schemas.microsoft.com/office/drawing/2014/main" id="{53462D7A-E0B9-47E4-A46E-020E0F07254F}"/>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140">
              <a:extLst>
                <a:ext uri="{FF2B5EF4-FFF2-40B4-BE49-F238E27FC236}">
                  <a16:creationId xmlns:a16="http://schemas.microsoft.com/office/drawing/2014/main" id="{CEC91363-9B1A-4B6B-807F-4520F8A96E66}"/>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983"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peechandlanguage.info/par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eics-als.ac.uk/familyfun" TargetMode="External"/><Relationship Id="rId2" Type="http://schemas.openxmlformats.org/officeDocument/2006/relationships/hyperlink" Target="https://hungrylittleminds.campaign.gov.uk/"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70C0"/>
          </a:fgClr>
          <a:bgClr>
            <a:schemeClr val="bg1"/>
          </a:bgClr>
        </a:patt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CC79E84-0CFF-4523-96C5-0B458553CAD0}"/>
              </a:ext>
            </a:extLst>
          </p:cNvPr>
          <p:cNvSpPr>
            <a:spLocks noGrp="1" noChangeArrowheads="1"/>
          </p:cNvSpPr>
          <p:nvPr>
            <p:ph type="ctrTitle"/>
          </p:nvPr>
        </p:nvSpPr>
        <p:spPr>
          <a:xfrm>
            <a:off x="1371600" y="1511300"/>
            <a:ext cx="6400800" cy="2273300"/>
          </a:xfrm>
        </p:spPr>
        <p:txBody>
          <a:bodyPr/>
          <a:lstStyle/>
          <a:p>
            <a:r>
              <a:rPr lang="en-GB" dirty="0"/>
              <a:t>Getting Ready For School</a:t>
            </a:r>
            <a:endParaRPr lang="en-US" dirty="0"/>
          </a:p>
        </p:txBody>
      </p:sp>
      <p:sp>
        <p:nvSpPr>
          <p:cNvPr id="46083" name="Rectangle 3">
            <a:extLst>
              <a:ext uri="{FF2B5EF4-FFF2-40B4-BE49-F238E27FC236}">
                <a16:creationId xmlns:a16="http://schemas.microsoft.com/office/drawing/2014/main" id="{5CBE1B27-37AF-4374-A1EE-E185D451DDFE}"/>
              </a:ext>
            </a:extLst>
          </p:cNvPr>
          <p:cNvSpPr>
            <a:spLocks noGrp="1" noChangeArrowheads="1"/>
          </p:cNvSpPr>
          <p:nvPr>
            <p:ph type="subTitle" idx="1"/>
          </p:nvPr>
        </p:nvSpPr>
        <p:spPr>
          <a:xfrm>
            <a:off x="1549400" y="4051300"/>
            <a:ext cx="6032500" cy="1003300"/>
          </a:xfrm>
        </p:spPr>
        <p:txBody>
          <a:bodyPr/>
          <a:lstStyle/>
          <a:p>
            <a:r>
              <a:rPr lang="en-GB" dirty="0"/>
              <a:t>Reception Year </a:t>
            </a:r>
            <a:endParaRPr lang="en-US" dirty="0"/>
          </a:p>
        </p:txBody>
      </p:sp>
      <p:pic>
        <p:nvPicPr>
          <p:cNvPr id="4100" name="Picture 5" descr="F2 pics">
            <a:extLst>
              <a:ext uri="{FF2B5EF4-FFF2-40B4-BE49-F238E27FC236}">
                <a16:creationId xmlns:a16="http://schemas.microsoft.com/office/drawing/2014/main" id="{D999EBBF-DF61-4A04-A475-50765E07C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33375"/>
            <a:ext cx="16192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1012DBF-7C67-43A8-AD7B-17AC892CD09E}"/>
              </a:ext>
            </a:extLst>
          </p:cNvPr>
          <p:cNvSpPr>
            <a:spLocks noGrp="1" noChangeArrowheads="1"/>
          </p:cNvSpPr>
          <p:nvPr>
            <p:ph type="title"/>
          </p:nvPr>
        </p:nvSpPr>
        <p:spPr>
          <a:xfrm>
            <a:off x="685800" y="152400"/>
            <a:ext cx="6870700" cy="828675"/>
          </a:xfrm>
        </p:spPr>
        <p:txBody>
          <a:bodyPr/>
          <a:lstStyle/>
          <a:p>
            <a:r>
              <a:rPr lang="en-GB" altLang="en-US" sz="3600"/>
              <a:t>Understanding of language</a:t>
            </a:r>
          </a:p>
        </p:txBody>
      </p:sp>
      <p:sp>
        <p:nvSpPr>
          <p:cNvPr id="3" name="Content Placeholder 2">
            <a:extLst>
              <a:ext uri="{FF2B5EF4-FFF2-40B4-BE49-F238E27FC236}">
                <a16:creationId xmlns:a16="http://schemas.microsoft.com/office/drawing/2014/main" id="{E4CB4C13-7C65-44F4-8D95-A48F6624E329}"/>
              </a:ext>
            </a:extLst>
          </p:cNvPr>
          <p:cNvSpPr>
            <a:spLocks noGrp="1"/>
          </p:cNvSpPr>
          <p:nvPr>
            <p:ph idx="1"/>
          </p:nvPr>
        </p:nvSpPr>
        <p:spPr>
          <a:xfrm>
            <a:off x="685800" y="1196975"/>
            <a:ext cx="7696200" cy="4360863"/>
          </a:xfrm>
        </p:spPr>
        <p:txBody>
          <a:bodyPr/>
          <a:lstStyle/>
          <a:p>
            <a:pPr marL="0" indent="0">
              <a:buFontTx/>
              <a:buNone/>
              <a:defRPr/>
            </a:pPr>
            <a:r>
              <a:rPr lang="en-GB" sz="1600" dirty="0"/>
              <a:t>*Children need to understand what they are hearing and be able to follow simple instructions e.g. “please put your coat on your peg” or more complicated ones “please put your coat on your peg and come and sit on the carpet”.</a:t>
            </a:r>
          </a:p>
          <a:p>
            <a:pPr>
              <a:defRPr/>
            </a:pPr>
            <a:endParaRPr lang="en-GB" sz="1600" dirty="0"/>
          </a:p>
          <a:p>
            <a:pPr marL="0" indent="0">
              <a:buFontTx/>
              <a:buNone/>
              <a:defRPr/>
            </a:pPr>
            <a:r>
              <a:rPr lang="en-GB" sz="1600" dirty="0"/>
              <a:t>*Play hide the teddy- Ask your child to close their eyes, hide their teddy/toy. Ask them to open their eyes, describe where it is hidden but do not point! You might say “teddy is underneath/on top/next to the wooden chair.”</a:t>
            </a:r>
          </a:p>
          <a:p>
            <a:pPr>
              <a:defRPr/>
            </a:pPr>
            <a:endParaRPr lang="en-GB" sz="1600" dirty="0"/>
          </a:p>
          <a:p>
            <a:pPr marL="0" indent="0">
              <a:buFontTx/>
              <a:buNone/>
              <a:defRPr/>
            </a:pPr>
            <a:r>
              <a:rPr lang="en-GB" sz="1600" dirty="0"/>
              <a:t>*Talking all the time when out and about- asking your child a variety of questions e.g. “How did we make the pizza?” “Why did the bird fly away?”</a:t>
            </a:r>
          </a:p>
          <a:p>
            <a:pPr>
              <a:defRPr/>
            </a:pPr>
            <a:endParaRPr lang="en-GB" sz="1600" dirty="0"/>
          </a:p>
          <a:p>
            <a:pPr marL="0" indent="0">
              <a:buFontTx/>
              <a:buNone/>
              <a:defRPr/>
            </a:pPr>
            <a:r>
              <a:rPr lang="en-GB" sz="1600" dirty="0"/>
              <a:t>*Vary routines slightly for example “today please can you put your shoes outside the back door”</a:t>
            </a:r>
          </a:p>
          <a:p>
            <a:pPr>
              <a:defRPr/>
            </a:pPr>
            <a:endParaRPr lang="en-GB" sz="1600" dirty="0"/>
          </a:p>
          <a:p>
            <a:pPr marL="0" indent="0">
              <a:buFontTx/>
              <a:buNone/>
              <a:defRPr/>
            </a:pPr>
            <a:r>
              <a:rPr lang="en-GB" sz="1600" dirty="0">
                <a:hlinkClick r:id="rId2"/>
              </a:rPr>
              <a:t>* www.speechandlanguage.info/parents</a:t>
            </a:r>
            <a:r>
              <a:rPr lang="en-GB" sz="1600" dirty="0"/>
              <a:t> has some information on ways to      develop language skills</a:t>
            </a:r>
          </a:p>
        </p:txBody>
      </p:sp>
      <p:pic>
        <p:nvPicPr>
          <p:cNvPr id="16388" name="Picture 5">
            <a:extLst>
              <a:ext uri="{FF2B5EF4-FFF2-40B4-BE49-F238E27FC236}">
                <a16:creationId xmlns:a16="http://schemas.microsoft.com/office/drawing/2014/main" id="{9A78298D-A20C-435D-8B89-B6B42B9B4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32" t="7692" b="11539"/>
          <a:stretch>
            <a:fillRect/>
          </a:stretch>
        </p:blipFill>
        <p:spPr bwMode="auto">
          <a:xfrm>
            <a:off x="7753350" y="2852738"/>
            <a:ext cx="12557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A4A8049-9E1D-40D8-AB96-628D37342801}"/>
              </a:ext>
            </a:extLst>
          </p:cNvPr>
          <p:cNvSpPr>
            <a:spLocks noGrp="1" noChangeArrowheads="1"/>
          </p:cNvSpPr>
          <p:nvPr>
            <p:ph type="title"/>
          </p:nvPr>
        </p:nvSpPr>
        <p:spPr>
          <a:xfrm>
            <a:off x="685800" y="152400"/>
            <a:ext cx="6870700" cy="1260475"/>
          </a:xfrm>
        </p:spPr>
        <p:txBody>
          <a:bodyPr/>
          <a:lstStyle/>
          <a:p>
            <a:r>
              <a:rPr lang="en-GB" altLang="en-US" sz="3600" dirty="0" smtClean="0"/>
              <a:t>Speaking</a:t>
            </a:r>
            <a:endParaRPr lang="en-GB" altLang="en-US" sz="3600" dirty="0"/>
          </a:p>
        </p:txBody>
      </p:sp>
      <p:sp>
        <p:nvSpPr>
          <p:cNvPr id="17411" name="Content Placeholder 2">
            <a:extLst>
              <a:ext uri="{FF2B5EF4-FFF2-40B4-BE49-F238E27FC236}">
                <a16:creationId xmlns:a16="http://schemas.microsoft.com/office/drawing/2014/main" id="{A3732D59-0740-4FC5-91BE-6E834ABAAA22}"/>
              </a:ext>
            </a:extLst>
          </p:cNvPr>
          <p:cNvSpPr>
            <a:spLocks noGrp="1" noChangeArrowheads="1"/>
          </p:cNvSpPr>
          <p:nvPr>
            <p:ph idx="1"/>
          </p:nvPr>
        </p:nvSpPr>
        <p:spPr>
          <a:xfrm>
            <a:off x="685800" y="1484313"/>
            <a:ext cx="7696200" cy="4002087"/>
          </a:xfrm>
        </p:spPr>
        <p:txBody>
          <a:bodyPr/>
          <a:lstStyle/>
          <a:p>
            <a:pPr marL="0" indent="0">
              <a:buFontTx/>
              <a:buNone/>
            </a:pPr>
            <a:r>
              <a:rPr lang="en-GB" altLang="en-US" sz="1600"/>
              <a:t>Talking about what they are doing/learning helps children to remember new skills. In the Reception classroom we are talking all of the time! We would like  children to be confident to talk in clear sentences and share their thoughts.</a:t>
            </a:r>
          </a:p>
          <a:p>
            <a:pPr marL="0" indent="0">
              <a:buFontTx/>
              <a:buNone/>
            </a:pPr>
            <a:endParaRPr lang="en-GB" altLang="en-US" sz="1600"/>
          </a:p>
          <a:p>
            <a:pPr marL="0" indent="0">
              <a:buFontTx/>
              <a:buNone/>
            </a:pPr>
            <a:r>
              <a:rPr lang="en-GB" altLang="en-US" sz="1600"/>
              <a:t>*Model talking about what you are doing e.g. “I am just making a tower. I think I will put this red block on first then a blue one…” </a:t>
            </a:r>
          </a:p>
          <a:p>
            <a:pPr marL="0" indent="0">
              <a:buFontTx/>
              <a:buNone/>
            </a:pPr>
            <a:endParaRPr lang="en-GB" altLang="en-US" sz="1600"/>
          </a:p>
          <a:p>
            <a:pPr marL="0" indent="0">
              <a:buFontTx/>
              <a:buNone/>
            </a:pPr>
            <a:r>
              <a:rPr lang="en-GB" altLang="en-US" sz="1600"/>
              <a:t>*Look at photographs of family or places you have been and talk about them Eg “Can you remember, what did you eat when we went to the park?”</a:t>
            </a:r>
          </a:p>
          <a:p>
            <a:pPr marL="0" indent="0">
              <a:buFontTx/>
              <a:buNone/>
            </a:pPr>
            <a:endParaRPr lang="en-GB" altLang="en-US" sz="1600"/>
          </a:p>
          <a:p>
            <a:pPr marL="0" indent="0">
              <a:buFontTx/>
              <a:buNone/>
            </a:pPr>
            <a:r>
              <a:rPr lang="en-GB" altLang="en-US" sz="1600"/>
              <a:t>*If your child is struggling to talk maybe give them 2 options. If you  ask “what did you have for breakfast” and they can’t remember give them 2 options eg  “was it Cereal or toast?” This is more helpful than just giving them the right answer. </a:t>
            </a:r>
          </a:p>
          <a:p>
            <a:pPr marL="0" indent="0">
              <a:buFontTx/>
              <a:buNone/>
            </a:pPr>
            <a:r>
              <a:rPr lang="en-GB" altLang="en-US" sz="1600"/>
              <a:t>*Look at favourite books together, share poems and rhymes.</a:t>
            </a:r>
          </a:p>
          <a:p>
            <a:pPr marL="0" indent="0">
              <a:buFontTx/>
              <a:buNone/>
            </a:pPr>
            <a:endParaRPr lang="en-GB" altLang="en-US" sz="1600"/>
          </a:p>
          <a:p>
            <a:pPr marL="0" indent="0">
              <a:buFontTx/>
              <a:buNone/>
            </a:pPr>
            <a:endParaRPr lang="en-GB" altLang="en-US" sz="1600"/>
          </a:p>
        </p:txBody>
      </p:sp>
      <p:pic>
        <p:nvPicPr>
          <p:cNvPr id="17412" name="Picture 3">
            <a:extLst>
              <a:ext uri="{FF2B5EF4-FFF2-40B4-BE49-F238E27FC236}">
                <a16:creationId xmlns:a16="http://schemas.microsoft.com/office/drawing/2014/main" id="{B448FE6C-1712-42EC-8DC4-42BB3731B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86" t="14818" r="6792" b="10822"/>
          <a:stretch>
            <a:fillRect/>
          </a:stretch>
        </p:blipFill>
        <p:spPr bwMode="auto">
          <a:xfrm>
            <a:off x="2012950" y="5554663"/>
            <a:ext cx="20875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63C0F47-4E13-447C-9FEF-E434E3D2B214}"/>
              </a:ext>
            </a:extLst>
          </p:cNvPr>
          <p:cNvSpPr>
            <a:spLocks noGrp="1" noChangeArrowheads="1"/>
          </p:cNvSpPr>
          <p:nvPr>
            <p:ph type="title"/>
          </p:nvPr>
        </p:nvSpPr>
        <p:spPr>
          <a:xfrm>
            <a:off x="685800" y="152400"/>
            <a:ext cx="6870700" cy="900113"/>
          </a:xfrm>
        </p:spPr>
        <p:txBody>
          <a:bodyPr/>
          <a:lstStyle/>
          <a:p>
            <a:r>
              <a:rPr lang="en-GB" altLang="en-US" sz="3600"/>
              <a:t>Some extra bits to do..</a:t>
            </a:r>
          </a:p>
        </p:txBody>
      </p:sp>
      <p:sp>
        <p:nvSpPr>
          <p:cNvPr id="18435" name="Content Placeholder 2">
            <a:extLst>
              <a:ext uri="{FF2B5EF4-FFF2-40B4-BE49-F238E27FC236}">
                <a16:creationId xmlns:a16="http://schemas.microsoft.com/office/drawing/2014/main" id="{38138E36-4142-4503-A389-D3AAF6CE1020}"/>
              </a:ext>
            </a:extLst>
          </p:cNvPr>
          <p:cNvSpPr>
            <a:spLocks noGrp="1" noChangeArrowheads="1"/>
          </p:cNvSpPr>
          <p:nvPr>
            <p:ph idx="1"/>
          </p:nvPr>
        </p:nvSpPr>
        <p:spPr>
          <a:xfrm>
            <a:off x="685800" y="1052513"/>
            <a:ext cx="7696200" cy="4433887"/>
          </a:xfrm>
        </p:spPr>
        <p:txBody>
          <a:bodyPr/>
          <a:lstStyle/>
          <a:p>
            <a:pPr marL="0" indent="0">
              <a:buFontTx/>
              <a:buNone/>
              <a:defRPr/>
            </a:pPr>
            <a:r>
              <a:rPr lang="en-GB" altLang="en-US" sz="1600" dirty="0"/>
              <a:t>*Write your child's name out and stick around the house. Please write it in lower case – Ben rather than BEN. </a:t>
            </a:r>
          </a:p>
          <a:p>
            <a:pPr marL="0" indent="0">
              <a:buFontTx/>
              <a:buNone/>
              <a:defRPr/>
            </a:pPr>
            <a:r>
              <a:rPr lang="en-GB" altLang="en-US" sz="1600" dirty="0"/>
              <a:t>Add other family member names and send your child on a name hunt-can they bring back just their name-collect them in a bucket, bag, bowl…</a:t>
            </a:r>
          </a:p>
          <a:p>
            <a:pPr>
              <a:defRPr/>
            </a:pPr>
            <a:endParaRPr lang="en-GB" altLang="en-US" sz="1600" dirty="0"/>
          </a:p>
          <a:p>
            <a:pPr marL="0" indent="0">
              <a:buFontTx/>
              <a:buNone/>
              <a:defRPr/>
            </a:pPr>
            <a:r>
              <a:rPr lang="en-GB" altLang="en-US" sz="1600" dirty="0"/>
              <a:t>*If they want to start writing their name- write it in yellow and they can write over the top in lots of different colours. (All letters start from the top) Don’t worry if they can’t write their name, we will be teaching this in School along with letter formation. </a:t>
            </a:r>
          </a:p>
          <a:p>
            <a:pPr>
              <a:defRPr/>
            </a:pPr>
            <a:endParaRPr lang="en-GB" altLang="en-US" sz="1600" dirty="0"/>
          </a:p>
          <a:p>
            <a:pPr>
              <a:defRPr/>
            </a:pPr>
            <a:endParaRPr lang="en-GB" altLang="en-US" sz="1600" dirty="0"/>
          </a:p>
          <a:p>
            <a:pPr>
              <a:defRPr/>
            </a:pPr>
            <a:endParaRPr lang="en-GB" altLang="en-US" sz="1600" dirty="0"/>
          </a:p>
          <a:p>
            <a:pPr marL="0" indent="0">
              <a:buFontTx/>
              <a:buNone/>
              <a:defRPr/>
            </a:pPr>
            <a:r>
              <a:rPr lang="en-GB" altLang="en-US" sz="1600" dirty="0"/>
              <a:t>*Look for numbers when you are out and about- on doors, signs and </a:t>
            </a:r>
          </a:p>
          <a:p>
            <a:pPr marL="0" indent="0">
              <a:buFontTx/>
              <a:buNone/>
              <a:defRPr/>
            </a:pPr>
            <a:r>
              <a:rPr lang="en-GB" altLang="en-US" sz="1600" dirty="0"/>
              <a:t>vehicles</a:t>
            </a:r>
          </a:p>
          <a:p>
            <a:pPr>
              <a:defRPr/>
            </a:pPr>
            <a:endParaRPr lang="en-GB" altLang="en-US" sz="1600" dirty="0"/>
          </a:p>
          <a:p>
            <a:pPr marL="0" indent="0">
              <a:buFontTx/>
              <a:buNone/>
              <a:defRPr/>
            </a:pPr>
            <a:r>
              <a:rPr lang="en-GB" altLang="en-US" sz="1600" dirty="0"/>
              <a:t>*Count everything- How many cars have you got? I have 5 peas on my plate….</a:t>
            </a:r>
          </a:p>
        </p:txBody>
      </p:sp>
      <p:pic>
        <p:nvPicPr>
          <p:cNvPr id="18436" name="Picture 3">
            <a:extLst>
              <a:ext uri="{FF2B5EF4-FFF2-40B4-BE49-F238E27FC236}">
                <a16:creationId xmlns:a16="http://schemas.microsoft.com/office/drawing/2014/main" id="{F3FA1397-E268-4B83-B449-368EC63BD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98"/>
          <a:stretch>
            <a:fillRect/>
          </a:stretch>
        </p:blipFill>
        <p:spPr bwMode="auto">
          <a:xfrm>
            <a:off x="5326063" y="3270250"/>
            <a:ext cx="22510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97C071ED-6458-40F6-8365-A46A47B79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88" r="9502" b="29622"/>
          <a:stretch>
            <a:fillRect/>
          </a:stretch>
        </p:blipFill>
        <p:spPr bwMode="auto">
          <a:xfrm>
            <a:off x="7842250" y="3270250"/>
            <a:ext cx="1079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DAA69C9E-9142-4073-83E1-2C2E1EE3F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719" t="9000" r="29440" b="7211"/>
          <a:stretch>
            <a:fillRect/>
          </a:stretch>
        </p:blipFill>
        <p:spPr bwMode="auto">
          <a:xfrm>
            <a:off x="2268538" y="5500688"/>
            <a:ext cx="122396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79A96FE-2017-4046-A3D7-2840EDB09238}"/>
              </a:ext>
            </a:extLst>
          </p:cNvPr>
          <p:cNvSpPr>
            <a:spLocks noGrp="1" noChangeArrowheads="1"/>
          </p:cNvSpPr>
          <p:nvPr>
            <p:ph type="title"/>
          </p:nvPr>
        </p:nvSpPr>
        <p:spPr>
          <a:xfrm>
            <a:off x="685800" y="152400"/>
            <a:ext cx="6870700" cy="46038"/>
          </a:xfrm>
        </p:spPr>
        <p:txBody>
          <a:bodyPr/>
          <a:lstStyle/>
          <a:p>
            <a:endParaRPr lang="en-GB" altLang="en-US"/>
          </a:p>
        </p:txBody>
      </p:sp>
      <p:sp>
        <p:nvSpPr>
          <p:cNvPr id="19459" name="Content Placeholder 2">
            <a:extLst>
              <a:ext uri="{FF2B5EF4-FFF2-40B4-BE49-F238E27FC236}">
                <a16:creationId xmlns:a16="http://schemas.microsoft.com/office/drawing/2014/main" id="{2829C96A-8CED-428A-8897-D304F0D44850}"/>
              </a:ext>
            </a:extLst>
          </p:cNvPr>
          <p:cNvSpPr>
            <a:spLocks noGrp="1" noChangeArrowheads="1"/>
          </p:cNvSpPr>
          <p:nvPr>
            <p:ph idx="1"/>
          </p:nvPr>
        </p:nvSpPr>
        <p:spPr>
          <a:xfrm>
            <a:off x="685800" y="333375"/>
            <a:ext cx="7696200" cy="5153025"/>
          </a:xfrm>
        </p:spPr>
        <p:txBody>
          <a:bodyPr/>
          <a:lstStyle/>
          <a:p>
            <a:pPr marL="0" indent="0">
              <a:buFontTx/>
              <a:buNone/>
              <a:defRPr/>
            </a:pPr>
            <a:r>
              <a:rPr lang="en-GB" altLang="en-US" sz="1600" dirty="0"/>
              <a:t>*Send us a postcard or picture of something you do over the summer holiday. We will display them in the classroom ready for when the children come to School.</a:t>
            </a:r>
          </a:p>
          <a:p>
            <a:pPr marL="0" indent="0">
              <a:buFontTx/>
              <a:buNone/>
              <a:defRPr/>
            </a:pPr>
            <a:r>
              <a:rPr lang="en-GB" altLang="en-US" sz="1600" dirty="0"/>
              <a:t>Please send them to Butterfly classes</a:t>
            </a:r>
          </a:p>
          <a:p>
            <a:pPr marL="0" indent="0">
              <a:buFontTx/>
              <a:buNone/>
              <a:defRPr/>
            </a:pPr>
            <a:r>
              <a:rPr lang="en-GB" altLang="en-US" sz="1600" dirty="0"/>
              <a:t>Brookside Primary School</a:t>
            </a:r>
          </a:p>
          <a:p>
            <a:pPr marL="0" indent="0">
              <a:buFontTx/>
              <a:buNone/>
              <a:defRPr/>
            </a:pPr>
            <a:r>
              <a:rPr lang="en-GB" altLang="en-US" sz="1600" dirty="0"/>
              <a:t>Copse Close</a:t>
            </a:r>
          </a:p>
          <a:p>
            <a:pPr marL="0" indent="0">
              <a:buFontTx/>
              <a:buNone/>
              <a:defRPr/>
            </a:pPr>
            <a:r>
              <a:rPr lang="en-GB" altLang="en-US" sz="1600" dirty="0"/>
              <a:t>Oadby</a:t>
            </a:r>
          </a:p>
          <a:p>
            <a:pPr marL="0" indent="0">
              <a:buFontTx/>
              <a:buNone/>
              <a:defRPr/>
            </a:pPr>
            <a:r>
              <a:rPr lang="en-GB" altLang="en-US" sz="1600" dirty="0"/>
              <a:t>Leicester LE2 4FU</a:t>
            </a:r>
          </a:p>
          <a:p>
            <a:pPr>
              <a:defRPr/>
            </a:pPr>
            <a:endParaRPr lang="en-GB" altLang="en-US" sz="1600" dirty="0"/>
          </a:p>
          <a:p>
            <a:pPr marL="0" indent="0">
              <a:buFontTx/>
              <a:buNone/>
              <a:defRPr/>
            </a:pPr>
            <a:r>
              <a:rPr lang="en-GB" altLang="en-US" sz="1600" dirty="0"/>
              <a:t>*How many of the 50 things to do before you start School can you do?</a:t>
            </a:r>
          </a:p>
        </p:txBody>
      </p:sp>
      <p:pic>
        <p:nvPicPr>
          <p:cNvPr id="19460" name="Picture 3">
            <a:extLst>
              <a:ext uri="{FF2B5EF4-FFF2-40B4-BE49-F238E27FC236}">
                <a16:creationId xmlns:a16="http://schemas.microsoft.com/office/drawing/2014/main" id="{1A98CBC4-646D-4861-943D-81FDA194A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014413"/>
            <a:ext cx="2419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a16="http://schemas.microsoft.com/office/drawing/2014/main" id="{F08FE589-2EE3-4651-BB0E-7A51E30B8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3429000"/>
            <a:ext cx="422433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9654304-33AF-4398-87A5-0036633F90A5}"/>
              </a:ext>
            </a:extLst>
          </p:cNvPr>
          <p:cNvSpPr>
            <a:spLocks noGrp="1" noChangeArrowheads="1"/>
          </p:cNvSpPr>
          <p:nvPr>
            <p:ph type="title"/>
          </p:nvPr>
        </p:nvSpPr>
        <p:spPr>
          <a:xfrm>
            <a:off x="685800" y="152400"/>
            <a:ext cx="6870700" cy="828675"/>
          </a:xfrm>
        </p:spPr>
        <p:txBody>
          <a:bodyPr/>
          <a:lstStyle/>
          <a:p>
            <a:r>
              <a:rPr lang="en-GB" altLang="en-US" sz="3600"/>
              <a:t>Useful websites</a:t>
            </a:r>
          </a:p>
        </p:txBody>
      </p:sp>
      <p:sp>
        <p:nvSpPr>
          <p:cNvPr id="20483" name="Content Placeholder 2">
            <a:extLst>
              <a:ext uri="{FF2B5EF4-FFF2-40B4-BE49-F238E27FC236}">
                <a16:creationId xmlns:a16="http://schemas.microsoft.com/office/drawing/2014/main" id="{8A6607CC-1E1B-4C54-B42D-F1DA5E364CEF}"/>
              </a:ext>
            </a:extLst>
          </p:cNvPr>
          <p:cNvSpPr>
            <a:spLocks noGrp="1" noChangeArrowheads="1"/>
          </p:cNvSpPr>
          <p:nvPr>
            <p:ph idx="1"/>
          </p:nvPr>
        </p:nvSpPr>
        <p:spPr>
          <a:xfrm>
            <a:off x="539750" y="981075"/>
            <a:ext cx="7696200" cy="4505325"/>
          </a:xfrm>
        </p:spPr>
        <p:txBody>
          <a:bodyPr/>
          <a:lstStyle/>
          <a:p>
            <a:pPr marL="0" indent="0">
              <a:buFontTx/>
              <a:buNone/>
              <a:defRPr/>
            </a:pPr>
            <a:r>
              <a:rPr lang="en-GB" altLang="en-US" sz="1600" dirty="0"/>
              <a:t>*The Government have put lots of lovely activity ideas on here. There are also sections for younger children if you have little ones at home too!</a:t>
            </a:r>
          </a:p>
          <a:p>
            <a:pPr marL="0" indent="0">
              <a:buFontTx/>
              <a:buNone/>
              <a:defRPr/>
            </a:pPr>
            <a:r>
              <a:rPr lang="en-GB" altLang="en-US" sz="1600" u="sng" dirty="0">
                <a:hlinkClick r:id="rId2"/>
              </a:rPr>
              <a:t>https://hungrylittleminds.campaign.gov.uk/</a:t>
            </a:r>
            <a:endParaRPr lang="en-GB" altLang="en-US" sz="1600" dirty="0"/>
          </a:p>
          <a:p>
            <a:pPr marL="0" indent="0">
              <a:buFontTx/>
              <a:buNone/>
              <a:defRPr/>
            </a:pPr>
            <a:r>
              <a:rPr lang="en-GB" altLang="en-US" dirty="0"/>
              <a:t> </a:t>
            </a:r>
          </a:p>
          <a:p>
            <a:pPr>
              <a:defRPr/>
            </a:pPr>
            <a:endParaRPr lang="en-GB" altLang="en-US" dirty="0"/>
          </a:p>
          <a:p>
            <a:pPr>
              <a:defRPr/>
            </a:pPr>
            <a:endParaRPr lang="en-GB" altLang="en-US" dirty="0"/>
          </a:p>
          <a:p>
            <a:pPr marL="0" indent="0">
              <a:buFontTx/>
              <a:buNone/>
              <a:defRPr/>
            </a:pPr>
            <a:r>
              <a:rPr lang="en-GB" altLang="en-US" sz="1600" u="sng" dirty="0">
                <a:hlinkClick r:id="rId3"/>
              </a:rPr>
              <a:t>www.leics-als.ac.uk/familyfun</a:t>
            </a:r>
            <a:r>
              <a:rPr lang="en-GB" altLang="en-US" sz="1600" u="sng" dirty="0"/>
              <a:t>    </a:t>
            </a:r>
            <a:r>
              <a:rPr lang="en-GB" altLang="en-US" sz="1600" dirty="0"/>
              <a:t>The Go learn team at </a:t>
            </a:r>
            <a:r>
              <a:rPr lang="en-GB" altLang="en-US" sz="1600" dirty="0" err="1"/>
              <a:t>Leics</a:t>
            </a:r>
            <a:r>
              <a:rPr lang="en-GB" altLang="en-US" sz="1600" dirty="0"/>
              <a:t> county Council have set up a website with fun activities and resources for parents/carers to do with their children at home.  </a:t>
            </a:r>
          </a:p>
          <a:p>
            <a:pPr marL="0" indent="0">
              <a:buFontTx/>
              <a:buNone/>
              <a:defRPr/>
            </a:pPr>
            <a:r>
              <a:rPr lang="en-GB" altLang="en-US" dirty="0"/>
              <a:t> </a:t>
            </a:r>
          </a:p>
          <a:p>
            <a:pPr>
              <a:defRPr/>
            </a:pPr>
            <a:endParaRPr lang="en-GB" altLang="en-US" sz="1600" dirty="0"/>
          </a:p>
          <a:p>
            <a:pPr>
              <a:defRPr/>
            </a:pPr>
            <a:endParaRPr lang="en-GB" altLang="en-US" sz="1600" dirty="0"/>
          </a:p>
        </p:txBody>
      </p:sp>
      <p:pic>
        <p:nvPicPr>
          <p:cNvPr id="20484" name="Picture 3">
            <a:extLst>
              <a:ext uri="{FF2B5EF4-FFF2-40B4-BE49-F238E27FC236}">
                <a16:creationId xmlns:a16="http://schemas.microsoft.com/office/drawing/2014/main" id="{2B0BD3B0-41DA-43B4-998C-6E4730A6F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060575"/>
            <a:ext cx="3382962"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a:extLst>
              <a:ext uri="{FF2B5EF4-FFF2-40B4-BE49-F238E27FC236}">
                <a16:creationId xmlns:a16="http://schemas.microsoft.com/office/drawing/2014/main" id="{770C1D2D-1C6B-49FC-9B92-ECE82F407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675" y="4656138"/>
            <a:ext cx="3722688"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00D8F31B-BD76-4E1A-84E3-825AB3D80F10}"/>
              </a:ext>
            </a:extLst>
          </p:cNvPr>
          <p:cNvSpPr>
            <a:spLocks noGrp="1" noChangeArrowheads="1"/>
          </p:cNvSpPr>
          <p:nvPr>
            <p:ph type="body" idx="1"/>
          </p:nvPr>
        </p:nvSpPr>
        <p:spPr>
          <a:xfrm>
            <a:off x="685800" y="404813"/>
            <a:ext cx="7696200" cy="5111750"/>
          </a:xfrm>
        </p:spPr>
        <p:txBody>
          <a:bodyPr/>
          <a:lstStyle/>
          <a:p>
            <a:pPr marL="0" indent="0" eaLnBrk="1" hangingPunct="1">
              <a:lnSpc>
                <a:spcPct val="80000"/>
              </a:lnSpc>
              <a:buFontTx/>
              <a:buNone/>
              <a:defRPr/>
            </a:pPr>
            <a:r>
              <a:rPr lang="en-GB" altLang="en-US" sz="2000" dirty="0"/>
              <a:t>*We are looking forward to welcoming you all to Brookside!</a:t>
            </a:r>
          </a:p>
          <a:p>
            <a:pPr eaLnBrk="1" hangingPunct="1">
              <a:lnSpc>
                <a:spcPct val="80000"/>
              </a:lnSpc>
              <a:defRPr/>
            </a:pPr>
            <a:endParaRPr lang="en-GB" altLang="en-US" sz="2000" dirty="0"/>
          </a:p>
          <a:p>
            <a:pPr marL="0" indent="0" eaLnBrk="1" hangingPunct="1">
              <a:lnSpc>
                <a:spcPct val="80000"/>
              </a:lnSpc>
              <a:buFontTx/>
              <a:buNone/>
              <a:defRPr/>
            </a:pPr>
            <a:r>
              <a:rPr lang="en-GB" altLang="en-US" sz="2000" dirty="0"/>
              <a:t>*We hope you enjoy doing some of these activities but please do not feel pressurised to do them all. </a:t>
            </a:r>
          </a:p>
          <a:p>
            <a:pPr marL="0" indent="0" eaLnBrk="1" hangingPunct="1">
              <a:lnSpc>
                <a:spcPct val="80000"/>
              </a:lnSpc>
              <a:buFontTx/>
              <a:buNone/>
              <a:defRPr/>
            </a:pPr>
            <a:r>
              <a:rPr lang="en-GB" altLang="en-US" sz="2000" dirty="0"/>
              <a:t>Every child is different and will start school with different strengths and areas to develop. We take each child, nurture them and help them develop their next steps</a:t>
            </a:r>
            <a:r>
              <a:rPr lang="en-GB" altLang="en-US" sz="2800" dirty="0"/>
              <a:t>. </a:t>
            </a:r>
            <a:endParaRPr lang="en-GB" altLang="en-US" sz="2800" dirty="0" smtClean="0"/>
          </a:p>
          <a:p>
            <a:pPr marL="0" indent="0" eaLnBrk="1" hangingPunct="1">
              <a:lnSpc>
                <a:spcPct val="80000"/>
              </a:lnSpc>
              <a:buFontTx/>
              <a:buNone/>
              <a:defRPr/>
            </a:pPr>
            <a:endParaRPr lang="en-GB" altLang="en-US" sz="2800" dirty="0" smtClean="0"/>
          </a:p>
          <a:p>
            <a:pPr marL="0" indent="0" eaLnBrk="1" hangingPunct="1">
              <a:lnSpc>
                <a:spcPct val="80000"/>
              </a:lnSpc>
              <a:buFontTx/>
              <a:buNone/>
              <a:defRPr/>
            </a:pPr>
            <a:r>
              <a:rPr lang="en-GB" altLang="en-US" sz="2000" dirty="0" smtClean="0">
                <a:solidFill>
                  <a:srgbClr val="FF0000"/>
                </a:solidFill>
              </a:rPr>
              <a:t>*Home visits- </a:t>
            </a:r>
            <a:r>
              <a:rPr lang="en-GB" altLang="en-US" sz="2000" dirty="0" smtClean="0">
                <a:solidFill>
                  <a:srgbClr val="FF0000"/>
                </a:solidFill>
              </a:rPr>
              <a:t>26</a:t>
            </a:r>
            <a:r>
              <a:rPr lang="en-GB" altLang="en-US" sz="2000" baseline="30000" dirty="0" smtClean="0">
                <a:solidFill>
                  <a:srgbClr val="FF0000"/>
                </a:solidFill>
              </a:rPr>
              <a:t>th -</a:t>
            </a:r>
            <a:r>
              <a:rPr lang="en-GB" altLang="en-US" sz="2000" baseline="30000" dirty="0" smtClean="0">
                <a:solidFill>
                  <a:srgbClr val="FF0000"/>
                </a:solidFill>
              </a:rPr>
              <a:t>29</a:t>
            </a:r>
            <a:r>
              <a:rPr lang="en-GB" altLang="en-US" sz="2000" baseline="30000" dirty="0" smtClean="0">
                <a:solidFill>
                  <a:srgbClr val="FF0000"/>
                </a:solidFill>
              </a:rPr>
              <a:t>th </a:t>
            </a:r>
            <a:r>
              <a:rPr lang="en-GB" altLang="en-US" sz="2000" dirty="0" smtClean="0">
                <a:solidFill>
                  <a:srgbClr val="FF0000"/>
                </a:solidFill>
              </a:rPr>
              <a:t> </a:t>
            </a:r>
            <a:r>
              <a:rPr lang="en-GB" altLang="en-US" sz="2000" dirty="0" smtClean="0">
                <a:solidFill>
                  <a:srgbClr val="FF0000"/>
                </a:solidFill>
              </a:rPr>
              <a:t>August</a:t>
            </a:r>
            <a:endParaRPr lang="en-GB" altLang="en-US" sz="2000" dirty="0">
              <a:solidFill>
                <a:srgbClr val="FF0000"/>
              </a:solidFill>
            </a:endParaRPr>
          </a:p>
          <a:p>
            <a:pPr marL="0" indent="0" eaLnBrk="1" hangingPunct="1">
              <a:lnSpc>
                <a:spcPct val="80000"/>
              </a:lnSpc>
              <a:buFontTx/>
              <a:buNone/>
              <a:defRPr/>
            </a:pPr>
            <a:r>
              <a:rPr lang="en-GB" altLang="en-US" sz="2000" dirty="0" smtClean="0">
                <a:solidFill>
                  <a:srgbClr val="FF0000"/>
                </a:solidFill>
              </a:rPr>
              <a:t>*Part time start </a:t>
            </a:r>
            <a:r>
              <a:rPr lang="en-GB" altLang="en-US" sz="2000" dirty="0" smtClean="0">
                <a:solidFill>
                  <a:srgbClr val="FF0000"/>
                </a:solidFill>
              </a:rPr>
              <a:t>1st</a:t>
            </a:r>
            <a:r>
              <a:rPr lang="en-GB" altLang="en-US" sz="2000" dirty="0" smtClean="0">
                <a:solidFill>
                  <a:srgbClr val="FF0000"/>
                </a:solidFill>
              </a:rPr>
              <a:t>-5</a:t>
            </a:r>
            <a:r>
              <a:rPr lang="en-GB" altLang="en-US" sz="2000" baseline="30000" dirty="0" smtClean="0">
                <a:solidFill>
                  <a:srgbClr val="FF0000"/>
                </a:solidFill>
              </a:rPr>
              <a:t>th</a:t>
            </a:r>
            <a:r>
              <a:rPr lang="en-GB" altLang="en-US" sz="2000" dirty="0" smtClean="0">
                <a:solidFill>
                  <a:srgbClr val="FF0000"/>
                </a:solidFill>
              </a:rPr>
              <a:t> September</a:t>
            </a:r>
            <a:endParaRPr lang="en-GB" altLang="en-US" sz="2000" dirty="0" smtClean="0">
              <a:solidFill>
                <a:srgbClr val="FF0000"/>
              </a:solidFill>
            </a:endParaRPr>
          </a:p>
          <a:p>
            <a:pPr marL="0" indent="0" eaLnBrk="1" hangingPunct="1">
              <a:lnSpc>
                <a:spcPct val="80000"/>
              </a:lnSpc>
              <a:buNone/>
              <a:defRPr/>
            </a:pPr>
            <a:r>
              <a:rPr lang="en-GB" altLang="en-US" sz="2000" dirty="0" smtClean="0">
                <a:solidFill>
                  <a:srgbClr val="FF0000"/>
                </a:solidFill>
              </a:rPr>
              <a:t>*Full time </a:t>
            </a:r>
            <a:r>
              <a:rPr lang="en-GB" altLang="en-US" sz="2000" dirty="0">
                <a:solidFill>
                  <a:srgbClr val="FF0000"/>
                </a:solidFill>
              </a:rPr>
              <a:t>8</a:t>
            </a:r>
            <a:r>
              <a:rPr lang="en-GB" altLang="en-US" sz="2000" baseline="30000" dirty="0" smtClean="0">
                <a:solidFill>
                  <a:srgbClr val="FF0000"/>
                </a:solidFill>
              </a:rPr>
              <a:t>th</a:t>
            </a:r>
            <a:r>
              <a:rPr lang="en-GB" altLang="en-US" sz="2000" dirty="0" smtClean="0">
                <a:solidFill>
                  <a:srgbClr val="FF0000"/>
                </a:solidFill>
              </a:rPr>
              <a:t> </a:t>
            </a:r>
            <a:r>
              <a:rPr lang="en-GB" altLang="en-US" sz="2000" dirty="0" smtClean="0">
                <a:solidFill>
                  <a:srgbClr val="FF0000"/>
                </a:solidFill>
              </a:rPr>
              <a:t>September </a:t>
            </a:r>
          </a:p>
          <a:p>
            <a:pPr eaLnBrk="1" hangingPunct="1">
              <a:lnSpc>
                <a:spcPct val="80000"/>
              </a:lnSpc>
              <a:buFont typeface="Arial" panose="020B0604020202020204" pitchFamily="34" charset="0"/>
              <a:buChar char="•"/>
              <a:defRPr/>
            </a:pPr>
            <a:endParaRPr lang="en-GB" altLang="en-US" sz="2800" dirty="0"/>
          </a:p>
          <a:p>
            <a:pPr marL="0" indent="0" eaLnBrk="1" hangingPunct="1">
              <a:lnSpc>
                <a:spcPct val="80000"/>
              </a:lnSpc>
              <a:buFontTx/>
              <a:buNone/>
              <a:defRPr/>
            </a:pPr>
            <a:r>
              <a:rPr lang="en-GB" altLang="en-US" sz="2000" dirty="0"/>
              <a:t>*If you have any queries or questions you can contact the Reception Teachers on</a:t>
            </a:r>
          </a:p>
          <a:p>
            <a:pPr marL="0" indent="0" eaLnBrk="1" hangingPunct="1">
              <a:lnSpc>
                <a:spcPct val="80000"/>
              </a:lnSpc>
              <a:buFontTx/>
              <a:buNone/>
              <a:defRPr/>
            </a:pPr>
            <a:r>
              <a:rPr lang="en-GB" altLang="en-US" sz="2000" dirty="0" smtClean="0"/>
              <a:t>office@brookside.leics.sch.uk</a:t>
            </a:r>
            <a:endParaRPr lang="en-GB" altLang="en-US" sz="2000" dirty="0"/>
          </a:p>
          <a:p>
            <a:pPr eaLnBrk="1" hangingPunct="1">
              <a:lnSpc>
                <a:spcPct val="80000"/>
              </a:lnSpc>
              <a:defRPr/>
            </a:pPr>
            <a:endParaRPr lang="en-GB" altLang="en-US" sz="2800" dirty="0"/>
          </a:p>
          <a:p>
            <a:pPr eaLnBrk="1" hangingPunct="1">
              <a:lnSpc>
                <a:spcPct val="80000"/>
              </a:lnSpc>
              <a:defRPr/>
            </a:pPr>
            <a:endParaRPr lang="en-GB" altLang="en-US" sz="2800" dirty="0"/>
          </a:p>
        </p:txBody>
      </p:sp>
      <p:pic>
        <p:nvPicPr>
          <p:cNvPr id="24579" name="Picture 1">
            <a:extLst>
              <a:ext uri="{FF2B5EF4-FFF2-40B4-BE49-F238E27FC236}">
                <a16:creationId xmlns:a16="http://schemas.microsoft.com/office/drawing/2014/main" id="{979174ED-AC58-4D54-BB4C-F1A8C5E25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04" y="4543425"/>
            <a:ext cx="29257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86B9840-0404-4E6A-B300-A6F05A4894CB}"/>
              </a:ext>
            </a:extLst>
          </p:cNvPr>
          <p:cNvSpPr>
            <a:spLocks noGrp="1" noChangeArrowheads="1"/>
          </p:cNvSpPr>
          <p:nvPr>
            <p:ph type="title"/>
          </p:nvPr>
        </p:nvSpPr>
        <p:spPr>
          <a:xfrm>
            <a:off x="684213" y="333375"/>
            <a:ext cx="6870700" cy="1008063"/>
          </a:xfrm>
        </p:spPr>
        <p:txBody>
          <a:bodyPr/>
          <a:lstStyle/>
          <a:p>
            <a:pPr algn="l" eaLnBrk="1" hangingPunct="1"/>
            <a:r>
              <a:rPr lang="en-US" altLang="en-US" sz="3600"/>
              <a:t>What can I do to prepare my child?</a:t>
            </a:r>
          </a:p>
        </p:txBody>
      </p:sp>
      <p:sp>
        <p:nvSpPr>
          <p:cNvPr id="6147" name="Text Box 9">
            <a:extLst>
              <a:ext uri="{FF2B5EF4-FFF2-40B4-BE49-F238E27FC236}">
                <a16:creationId xmlns:a16="http://schemas.microsoft.com/office/drawing/2014/main" id="{D95DEAC5-3C2A-4716-A389-0457F894BD6E}"/>
              </a:ext>
            </a:extLst>
          </p:cNvPr>
          <p:cNvSpPr txBox="1">
            <a:spLocks noChangeArrowheads="1"/>
          </p:cNvSpPr>
          <p:nvPr/>
        </p:nvSpPr>
        <p:spPr bwMode="auto">
          <a:xfrm>
            <a:off x="4932363" y="371633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endParaRPr lang="en-GB" altLang="en-US" sz="1800"/>
          </a:p>
        </p:txBody>
      </p:sp>
      <p:sp>
        <p:nvSpPr>
          <p:cNvPr id="6148" name="Text Box 10">
            <a:extLst>
              <a:ext uri="{FF2B5EF4-FFF2-40B4-BE49-F238E27FC236}">
                <a16:creationId xmlns:a16="http://schemas.microsoft.com/office/drawing/2014/main" id="{D3C7F0D6-A136-44B0-BD0B-51592172FEF5}"/>
              </a:ext>
            </a:extLst>
          </p:cNvPr>
          <p:cNvSpPr txBox="1">
            <a:spLocks noChangeArrowheads="1"/>
          </p:cNvSpPr>
          <p:nvPr/>
        </p:nvSpPr>
        <p:spPr bwMode="auto">
          <a:xfrm>
            <a:off x="5148263" y="393223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endParaRPr lang="en-GB" altLang="en-US" sz="1800"/>
          </a:p>
        </p:txBody>
      </p:sp>
      <p:sp>
        <p:nvSpPr>
          <p:cNvPr id="6149" name="Text Box 11">
            <a:extLst>
              <a:ext uri="{FF2B5EF4-FFF2-40B4-BE49-F238E27FC236}">
                <a16:creationId xmlns:a16="http://schemas.microsoft.com/office/drawing/2014/main" id="{2E25B6F6-2AEE-467A-9A8F-667080C4C866}"/>
              </a:ext>
            </a:extLst>
          </p:cNvPr>
          <p:cNvSpPr txBox="1">
            <a:spLocks noChangeArrowheads="1"/>
          </p:cNvSpPr>
          <p:nvPr/>
        </p:nvSpPr>
        <p:spPr bwMode="auto">
          <a:xfrm>
            <a:off x="5364163" y="414813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endParaRPr lang="en-GB" altLang="en-US" sz="1800"/>
          </a:p>
        </p:txBody>
      </p:sp>
      <p:sp>
        <p:nvSpPr>
          <p:cNvPr id="6150" name="Text Box 8">
            <a:extLst>
              <a:ext uri="{FF2B5EF4-FFF2-40B4-BE49-F238E27FC236}">
                <a16:creationId xmlns:a16="http://schemas.microsoft.com/office/drawing/2014/main" id="{0394F5F0-9A75-461C-9036-A439B9449FDC}"/>
              </a:ext>
            </a:extLst>
          </p:cNvPr>
          <p:cNvSpPr txBox="1">
            <a:spLocks noChangeArrowheads="1"/>
          </p:cNvSpPr>
          <p:nvPr/>
        </p:nvSpPr>
        <p:spPr bwMode="auto">
          <a:xfrm>
            <a:off x="1116013" y="3022600"/>
            <a:ext cx="1800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GB" altLang="en-US" sz="1200"/>
              <a:t>                 </a:t>
            </a:r>
            <a:endParaRPr lang="en-US" altLang="en-US" sz="1200"/>
          </a:p>
        </p:txBody>
      </p:sp>
      <p:sp>
        <p:nvSpPr>
          <p:cNvPr id="6151" name="Text Box 43">
            <a:extLst>
              <a:ext uri="{FF2B5EF4-FFF2-40B4-BE49-F238E27FC236}">
                <a16:creationId xmlns:a16="http://schemas.microsoft.com/office/drawing/2014/main" id="{2FEF1363-0234-4C3B-8BB7-14D9A1111980}"/>
              </a:ext>
            </a:extLst>
          </p:cNvPr>
          <p:cNvSpPr txBox="1">
            <a:spLocks noChangeArrowheads="1"/>
          </p:cNvSpPr>
          <p:nvPr/>
        </p:nvSpPr>
        <p:spPr bwMode="auto">
          <a:xfrm>
            <a:off x="500063" y="4070350"/>
            <a:ext cx="13684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endParaRPr lang="en-GB" altLang="en-US" sz="1200"/>
          </a:p>
          <a:p>
            <a:pPr>
              <a:spcBef>
                <a:spcPct val="50000"/>
              </a:spcBef>
              <a:buFontTx/>
              <a:buNone/>
            </a:pPr>
            <a:endParaRPr lang="en-GB" altLang="en-US" sz="1200"/>
          </a:p>
        </p:txBody>
      </p:sp>
      <p:sp>
        <p:nvSpPr>
          <p:cNvPr id="6152" name="Text Box 47">
            <a:extLst>
              <a:ext uri="{FF2B5EF4-FFF2-40B4-BE49-F238E27FC236}">
                <a16:creationId xmlns:a16="http://schemas.microsoft.com/office/drawing/2014/main" id="{9638B7CC-2907-4446-9556-0172B7E90C2E}"/>
              </a:ext>
            </a:extLst>
          </p:cNvPr>
          <p:cNvSpPr txBox="1">
            <a:spLocks noChangeArrowheads="1"/>
          </p:cNvSpPr>
          <p:nvPr/>
        </p:nvSpPr>
        <p:spPr bwMode="auto">
          <a:xfrm>
            <a:off x="2268538" y="5538788"/>
            <a:ext cx="1582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GB" altLang="en-US" sz="1200"/>
              <a:t>    </a:t>
            </a:r>
          </a:p>
        </p:txBody>
      </p:sp>
      <p:sp>
        <p:nvSpPr>
          <p:cNvPr id="6153" name="TextBox 2">
            <a:extLst>
              <a:ext uri="{FF2B5EF4-FFF2-40B4-BE49-F238E27FC236}">
                <a16:creationId xmlns:a16="http://schemas.microsoft.com/office/drawing/2014/main" id="{837034D6-474D-4A0E-B460-E19FC802CEA4}"/>
              </a:ext>
            </a:extLst>
          </p:cNvPr>
          <p:cNvSpPr txBox="1">
            <a:spLocks noChangeArrowheads="1"/>
          </p:cNvSpPr>
          <p:nvPr/>
        </p:nvSpPr>
        <p:spPr bwMode="auto">
          <a:xfrm flipH="1">
            <a:off x="971550" y="1341438"/>
            <a:ext cx="7056438"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sz="1600"/>
              <a:t>*Share the photo booklet (on website&gt;parent guidance) with them regularly to help them become familiar with all of the staff and their new classroom.    </a:t>
            </a:r>
          </a:p>
          <a:p>
            <a:pPr>
              <a:spcBef>
                <a:spcPct val="0"/>
              </a:spcBef>
              <a:buFontTx/>
              <a:buNone/>
            </a:pPr>
            <a:endParaRPr lang="en-GB" altLang="en-US" sz="1600"/>
          </a:p>
          <a:p>
            <a:pPr>
              <a:spcBef>
                <a:spcPct val="0"/>
              </a:spcBef>
              <a:buFontTx/>
              <a:buNone/>
            </a:pPr>
            <a:r>
              <a:rPr lang="en-GB" altLang="en-US" sz="1600"/>
              <a:t>*Talk to them in a relaxed way, for example when playing, about starting School, making new friends and what they would like to learn. Even if you are feeling anxious it is key that you reassure them and are positive.</a:t>
            </a:r>
          </a:p>
          <a:p>
            <a:pPr>
              <a:spcBef>
                <a:spcPct val="0"/>
              </a:spcBef>
              <a:buFontTx/>
              <a:buNone/>
            </a:pPr>
            <a:endParaRPr lang="en-GB" altLang="en-US" sz="1600"/>
          </a:p>
          <a:p>
            <a:pPr>
              <a:spcBef>
                <a:spcPct val="0"/>
              </a:spcBef>
              <a:buFontTx/>
              <a:buNone/>
            </a:pPr>
            <a:r>
              <a:rPr lang="en-GB" altLang="en-US" sz="1600"/>
              <a:t>*If you are able to, walk past School a few times and wave. </a:t>
            </a:r>
          </a:p>
          <a:p>
            <a:pPr>
              <a:spcBef>
                <a:spcPct val="0"/>
              </a:spcBef>
              <a:buFontTx/>
              <a:buNone/>
            </a:pPr>
            <a:endParaRPr lang="en-GB" altLang="en-US" sz="1600"/>
          </a:p>
          <a:p>
            <a:pPr>
              <a:spcBef>
                <a:spcPct val="0"/>
              </a:spcBef>
              <a:buFontTx/>
              <a:buNone/>
            </a:pPr>
            <a:r>
              <a:rPr lang="en-GB" altLang="en-US" sz="1600"/>
              <a:t>*Everytime you do something new or visit somewhere they have never been before link it to starting School. “We have never been there before, I am proud of you for trying something new”</a:t>
            </a:r>
          </a:p>
          <a:p>
            <a:pPr>
              <a:spcBef>
                <a:spcPct val="0"/>
              </a:spcBef>
              <a:buFontTx/>
              <a:buNone/>
            </a:pPr>
            <a:endParaRPr lang="en-GB" altLang="en-US" sz="1600"/>
          </a:p>
          <a:p>
            <a:pPr>
              <a:spcBef>
                <a:spcPct val="0"/>
              </a:spcBef>
              <a:buFontTx/>
              <a:buNone/>
            </a:pPr>
            <a:r>
              <a:rPr lang="en-GB" altLang="en-US" sz="1600"/>
              <a:t>*Most importantly-don’t panic- Children are amazingly resilient and if we work together we can help to make the </a:t>
            </a:r>
          </a:p>
          <a:p>
            <a:pPr>
              <a:spcBef>
                <a:spcPct val="0"/>
              </a:spcBef>
              <a:buFontTx/>
              <a:buNone/>
            </a:pPr>
            <a:r>
              <a:rPr lang="en-GB" altLang="en-US" sz="1600"/>
              <a:t>transition to School smooth.</a:t>
            </a:r>
          </a:p>
          <a:p>
            <a:pPr>
              <a:spcBef>
                <a:spcPct val="0"/>
              </a:spcBef>
              <a:buFontTx/>
              <a:buNone/>
            </a:pPr>
            <a:endParaRPr lang="en-GB" altLang="en-US" sz="1800"/>
          </a:p>
        </p:txBody>
      </p:sp>
      <p:pic>
        <p:nvPicPr>
          <p:cNvPr id="6154" name="Picture 3">
            <a:extLst>
              <a:ext uri="{FF2B5EF4-FFF2-40B4-BE49-F238E27FC236}">
                <a16:creationId xmlns:a16="http://schemas.microsoft.com/office/drawing/2014/main" id="{203E2E78-B636-4BB0-974E-E619FDBFA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9363" y="5359400"/>
            <a:ext cx="201453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
            <a:extLst>
              <a:ext uri="{FF2B5EF4-FFF2-40B4-BE49-F238E27FC236}">
                <a16:creationId xmlns:a16="http://schemas.microsoft.com/office/drawing/2014/main" id="{70870203-B279-4076-A1A8-88529BA3611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t="22607" b="32626"/>
          <a:stretch>
            <a:fillRect/>
          </a:stretch>
        </p:blipFill>
        <p:spPr bwMode="auto">
          <a:xfrm>
            <a:off x="7554913" y="3055938"/>
            <a:ext cx="140811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
            <a:extLst>
              <a:ext uri="{FF2B5EF4-FFF2-40B4-BE49-F238E27FC236}">
                <a16:creationId xmlns:a16="http://schemas.microsoft.com/office/drawing/2014/main" id="{A27FB7F9-5B52-4611-A46E-B12A23776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925" y="763588"/>
            <a:ext cx="1079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18339BE-4991-46C4-9127-49D8BC23AA12}"/>
              </a:ext>
            </a:extLst>
          </p:cNvPr>
          <p:cNvSpPr>
            <a:spLocks noGrp="1" noChangeArrowheads="1"/>
          </p:cNvSpPr>
          <p:nvPr>
            <p:ph type="title"/>
          </p:nvPr>
        </p:nvSpPr>
        <p:spPr>
          <a:xfrm>
            <a:off x="755650" y="-315913"/>
            <a:ext cx="6870700" cy="1600201"/>
          </a:xfrm>
        </p:spPr>
        <p:txBody>
          <a:bodyPr/>
          <a:lstStyle/>
          <a:p>
            <a:pPr eaLnBrk="1" hangingPunct="1"/>
            <a:r>
              <a:rPr lang="en-US" altLang="en-US" sz="3600"/>
              <a:t>Prime areas of learning</a:t>
            </a:r>
          </a:p>
        </p:txBody>
      </p:sp>
      <p:sp>
        <p:nvSpPr>
          <p:cNvPr id="8195" name="Rectangle 3">
            <a:extLst>
              <a:ext uri="{FF2B5EF4-FFF2-40B4-BE49-F238E27FC236}">
                <a16:creationId xmlns:a16="http://schemas.microsoft.com/office/drawing/2014/main" id="{3510C6E8-2537-4B3F-88B9-89A245BE51F0}"/>
              </a:ext>
            </a:extLst>
          </p:cNvPr>
          <p:cNvSpPr>
            <a:spLocks noGrp="1" noChangeArrowheads="1"/>
          </p:cNvSpPr>
          <p:nvPr>
            <p:ph type="body" idx="1"/>
          </p:nvPr>
        </p:nvSpPr>
        <p:spPr>
          <a:xfrm>
            <a:off x="841375" y="1557338"/>
            <a:ext cx="7696200" cy="4164012"/>
          </a:xfrm>
        </p:spPr>
        <p:txBody>
          <a:bodyPr/>
          <a:lstStyle/>
          <a:p>
            <a:pPr marL="0" indent="0" eaLnBrk="1" hangingPunct="1">
              <a:buFontTx/>
              <a:buNone/>
            </a:pPr>
            <a:r>
              <a:rPr lang="en-US" altLang="en-US" sz="1600" dirty="0"/>
              <a:t>*You can support your child by doing some activities at home that support the </a:t>
            </a:r>
            <a:r>
              <a:rPr lang="en-US" altLang="en-US" sz="1600" dirty="0">
                <a:solidFill>
                  <a:srgbClr val="FF0000"/>
                </a:solidFill>
              </a:rPr>
              <a:t>Prime Areas of Learning. </a:t>
            </a:r>
            <a:r>
              <a:rPr lang="en-US" altLang="en-US" sz="1600" dirty="0"/>
              <a:t>These are very important areas of learning and without a solid grounding in these, children may struggle to make progress in the other areas of learning. </a:t>
            </a:r>
          </a:p>
          <a:p>
            <a:pPr marL="0" indent="0" eaLnBrk="1" hangingPunct="1">
              <a:buFontTx/>
              <a:buNone/>
            </a:pPr>
            <a:endParaRPr lang="en-US" altLang="en-US" sz="1600" dirty="0"/>
          </a:p>
          <a:p>
            <a:pPr marL="0" indent="0" eaLnBrk="1" hangingPunct="1">
              <a:buFontTx/>
              <a:buNone/>
            </a:pPr>
            <a:r>
              <a:rPr lang="en-US" altLang="en-US" sz="1600" dirty="0">
                <a:solidFill>
                  <a:srgbClr val="FF0000"/>
                </a:solidFill>
              </a:rPr>
              <a:t>*Personal, Social  and Emotional Development</a:t>
            </a:r>
            <a:r>
              <a:rPr lang="en-US" altLang="en-US" sz="1600" dirty="0"/>
              <a:t>-This area covers how children make relationships with their peers and familiar adults, how confident they are and how they manage their feelings and </a:t>
            </a:r>
            <a:r>
              <a:rPr lang="en-US" altLang="en-US" sz="1600" dirty="0" err="1"/>
              <a:t>behaviour</a:t>
            </a:r>
            <a:r>
              <a:rPr lang="en-US" altLang="en-US" sz="1600" dirty="0" smtClean="0"/>
              <a:t>. It also covers self care skills.</a:t>
            </a:r>
            <a:endParaRPr lang="en-US" altLang="en-US" sz="1600" dirty="0"/>
          </a:p>
          <a:p>
            <a:pPr marL="0" indent="0" eaLnBrk="1" hangingPunct="1">
              <a:buFontTx/>
              <a:buNone/>
            </a:pPr>
            <a:r>
              <a:rPr lang="en-US" altLang="en-US" sz="1600" dirty="0">
                <a:solidFill>
                  <a:srgbClr val="FF0000"/>
                </a:solidFill>
              </a:rPr>
              <a:t>*Physical development-</a:t>
            </a:r>
            <a:r>
              <a:rPr lang="en-US" altLang="en-US" sz="1600" dirty="0"/>
              <a:t>This area covers gross motor (large movements) </a:t>
            </a:r>
          </a:p>
          <a:p>
            <a:pPr marL="0" indent="0" eaLnBrk="1" hangingPunct="1">
              <a:buFontTx/>
              <a:buNone/>
            </a:pPr>
            <a:r>
              <a:rPr lang="en-US" altLang="en-US" sz="1600" dirty="0"/>
              <a:t>and fine motor (small movements) </a:t>
            </a:r>
            <a:r>
              <a:rPr lang="en-US" altLang="en-US" sz="1600" dirty="0" smtClean="0"/>
              <a:t>skills. </a:t>
            </a:r>
            <a:endParaRPr lang="en-US" altLang="en-US" sz="1600" dirty="0"/>
          </a:p>
          <a:p>
            <a:pPr marL="0" indent="0" eaLnBrk="1" hangingPunct="1">
              <a:buFontTx/>
              <a:buNone/>
            </a:pPr>
            <a:r>
              <a:rPr lang="en-US" altLang="en-US" sz="1600" dirty="0">
                <a:solidFill>
                  <a:srgbClr val="FF0000"/>
                </a:solidFill>
              </a:rPr>
              <a:t>*Communication and Language-</a:t>
            </a:r>
            <a:r>
              <a:rPr lang="en-US" altLang="en-US" sz="1600" dirty="0"/>
              <a:t>This area includes how children listen and concentrate, their understanding of language and their expressive skills.</a:t>
            </a:r>
          </a:p>
        </p:txBody>
      </p:sp>
      <p:sp>
        <p:nvSpPr>
          <p:cNvPr id="8196" name="Text Box 11">
            <a:extLst>
              <a:ext uri="{FF2B5EF4-FFF2-40B4-BE49-F238E27FC236}">
                <a16:creationId xmlns:a16="http://schemas.microsoft.com/office/drawing/2014/main" id="{40B7EB6A-B17E-407D-978E-21DB23666497}"/>
              </a:ext>
            </a:extLst>
          </p:cNvPr>
          <p:cNvSpPr txBox="1">
            <a:spLocks noChangeArrowheads="1"/>
          </p:cNvSpPr>
          <p:nvPr/>
        </p:nvSpPr>
        <p:spPr bwMode="auto">
          <a:xfrm>
            <a:off x="3779838" y="5721350"/>
            <a:ext cx="1655762"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endParaRPr lang="en-GB" altLang="en-US" sz="1800"/>
          </a:p>
          <a:p>
            <a:pPr>
              <a:spcBef>
                <a:spcPct val="50000"/>
              </a:spcBef>
              <a:buFontTx/>
              <a:buNone/>
            </a:pPr>
            <a:endParaRPr lang="en-US" altLang="en-US" sz="1800" b="1"/>
          </a:p>
        </p:txBody>
      </p:sp>
      <p:sp>
        <p:nvSpPr>
          <p:cNvPr id="8197" name="Text Box 12">
            <a:extLst>
              <a:ext uri="{FF2B5EF4-FFF2-40B4-BE49-F238E27FC236}">
                <a16:creationId xmlns:a16="http://schemas.microsoft.com/office/drawing/2014/main" id="{5A7987EF-3CEE-4394-A8C9-8782FD1CC79F}"/>
              </a:ext>
            </a:extLst>
          </p:cNvPr>
          <p:cNvSpPr txBox="1">
            <a:spLocks noChangeArrowheads="1"/>
          </p:cNvSpPr>
          <p:nvPr/>
        </p:nvSpPr>
        <p:spPr bwMode="auto">
          <a:xfrm>
            <a:off x="7062788" y="5356225"/>
            <a:ext cx="179863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endParaRPr lang="en-GB" altLang="en-US" sz="1800"/>
          </a:p>
          <a:p>
            <a:pPr>
              <a:spcBef>
                <a:spcPct val="50000"/>
              </a:spcBef>
              <a:buFontTx/>
              <a:buNone/>
            </a:pPr>
            <a:endParaRPr lang="en-US" altLang="en-US" sz="1800" b="1"/>
          </a:p>
        </p:txBody>
      </p:sp>
      <p:pic>
        <p:nvPicPr>
          <p:cNvPr id="8198" name="Picture 25" descr="j0232988">
            <a:extLst>
              <a:ext uri="{FF2B5EF4-FFF2-40B4-BE49-F238E27FC236}">
                <a16:creationId xmlns:a16="http://schemas.microsoft.com/office/drawing/2014/main" id="{B06E94E2-9F73-414D-9BA6-733AD203A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74625"/>
            <a:ext cx="12239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a:extLst>
              <a:ext uri="{FF2B5EF4-FFF2-40B4-BE49-F238E27FC236}">
                <a16:creationId xmlns:a16="http://schemas.microsoft.com/office/drawing/2014/main" id="{E50800AA-1114-4437-BE8C-2EA4A76B1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456" y="5603875"/>
            <a:ext cx="135731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a:extLst>
              <a:ext uri="{FF2B5EF4-FFF2-40B4-BE49-F238E27FC236}">
                <a16:creationId xmlns:a16="http://schemas.microsoft.com/office/drawing/2014/main" id="{EEF3956A-E4EC-4A2A-BB76-145324F73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663" y="3678238"/>
            <a:ext cx="1177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a:extLst>
              <a:ext uri="{FF2B5EF4-FFF2-40B4-BE49-F238E27FC236}">
                <a16:creationId xmlns:a16="http://schemas.microsoft.com/office/drawing/2014/main" id="{44C419FF-3B53-411F-AD20-EEC7FF9450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1663" y="5551488"/>
            <a:ext cx="240823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562FA7B-848F-441B-9F5D-F144F2EFA54B}"/>
              </a:ext>
            </a:extLst>
          </p:cNvPr>
          <p:cNvSpPr>
            <a:spLocks noGrp="1" noChangeArrowheads="1"/>
          </p:cNvSpPr>
          <p:nvPr>
            <p:ph type="title"/>
          </p:nvPr>
        </p:nvSpPr>
        <p:spPr>
          <a:xfrm>
            <a:off x="685800" y="152400"/>
            <a:ext cx="6870700" cy="828675"/>
          </a:xfrm>
        </p:spPr>
        <p:txBody>
          <a:bodyPr/>
          <a:lstStyle/>
          <a:p>
            <a:r>
              <a:rPr lang="en-GB" altLang="en-US" sz="3200"/>
              <a:t>Personal and Social development</a:t>
            </a:r>
          </a:p>
        </p:txBody>
      </p:sp>
      <p:sp>
        <p:nvSpPr>
          <p:cNvPr id="10243" name="Content Placeholder 2">
            <a:extLst>
              <a:ext uri="{FF2B5EF4-FFF2-40B4-BE49-F238E27FC236}">
                <a16:creationId xmlns:a16="http://schemas.microsoft.com/office/drawing/2014/main" id="{E4A7520C-E3A0-4575-9FF9-8B65131F9F9B}"/>
              </a:ext>
            </a:extLst>
          </p:cNvPr>
          <p:cNvSpPr>
            <a:spLocks noGrp="1" noChangeArrowheads="1"/>
          </p:cNvSpPr>
          <p:nvPr>
            <p:ph idx="1"/>
          </p:nvPr>
        </p:nvSpPr>
        <p:spPr>
          <a:xfrm>
            <a:off x="685800" y="981075"/>
            <a:ext cx="7696200" cy="4505325"/>
          </a:xfrm>
        </p:spPr>
        <p:txBody>
          <a:bodyPr/>
          <a:lstStyle/>
          <a:p>
            <a:pPr marL="0" indent="0">
              <a:buFontTx/>
              <a:buNone/>
            </a:pPr>
            <a:r>
              <a:rPr lang="en-GB" altLang="en-US" sz="1600"/>
              <a:t>There are lots of things that you are already doing that are supporting your child in developing their skills in this area. Here are a few extra ideas</a:t>
            </a:r>
          </a:p>
          <a:p>
            <a:pPr marL="0" indent="0">
              <a:buFontTx/>
              <a:buNone/>
            </a:pPr>
            <a:r>
              <a:rPr lang="en-GB" altLang="en-US" sz="1600"/>
              <a:t>*Play games with your child that involves taking turns. If your child finds it hard to take turns play first with you and your child and then at another time add another person. You could play snap, pairs, connect 4, snakes and ladders, lotto, bingo.</a:t>
            </a:r>
          </a:p>
          <a:p>
            <a:pPr marL="0" indent="0">
              <a:buFontTx/>
              <a:buNone/>
            </a:pPr>
            <a:endParaRPr lang="en-GB" altLang="en-US" sz="1600"/>
          </a:p>
          <a:p>
            <a:pPr marL="0" indent="0">
              <a:buFontTx/>
              <a:buNone/>
            </a:pPr>
            <a:r>
              <a:rPr lang="en-GB" altLang="en-US" sz="1600"/>
              <a:t>   </a:t>
            </a:r>
          </a:p>
          <a:p>
            <a:pPr marL="0" indent="0">
              <a:buFontTx/>
              <a:buNone/>
            </a:pPr>
            <a:r>
              <a:rPr lang="en-GB" altLang="en-US" sz="1600"/>
              <a:t>*Encourage your child to try new things- maybe visit somewhere new, walk a different way to the shops. </a:t>
            </a:r>
          </a:p>
          <a:p>
            <a:pPr marL="0" indent="0">
              <a:buFontTx/>
              <a:buNone/>
            </a:pPr>
            <a:endParaRPr lang="en-GB" altLang="en-US" sz="1600"/>
          </a:p>
          <a:p>
            <a:pPr marL="0" indent="0">
              <a:buFontTx/>
              <a:buNone/>
            </a:pPr>
            <a:r>
              <a:rPr lang="en-GB" altLang="en-US" sz="1600"/>
              <a:t>*Talk about feelings and you can use pictures to help you. “I can see you are feeling tired/sad/happy today” </a:t>
            </a:r>
          </a:p>
          <a:p>
            <a:pPr marL="0" indent="0">
              <a:buFontTx/>
              <a:buNone/>
            </a:pPr>
            <a:endParaRPr lang="en-GB" altLang="en-US" sz="1600"/>
          </a:p>
          <a:p>
            <a:pPr marL="0" indent="0">
              <a:buFontTx/>
              <a:buNone/>
            </a:pPr>
            <a:r>
              <a:rPr lang="en-GB" altLang="en-US" sz="1600"/>
              <a:t>*Children enjoy small responsibilities- can you plant a seed and encourage your child to care for it? Talk about what it needs to grow and encourage them to remember when to water it etc</a:t>
            </a:r>
          </a:p>
          <a:p>
            <a:pPr marL="0" indent="0">
              <a:buFontTx/>
              <a:buNone/>
            </a:pPr>
            <a:endParaRPr lang="en-GB" altLang="en-US" sz="1600"/>
          </a:p>
        </p:txBody>
      </p:sp>
      <p:pic>
        <p:nvPicPr>
          <p:cNvPr id="10244" name="Picture 3">
            <a:extLst>
              <a:ext uri="{FF2B5EF4-FFF2-40B4-BE49-F238E27FC236}">
                <a16:creationId xmlns:a16="http://schemas.microsoft.com/office/drawing/2014/main" id="{FD0E1427-D37A-421A-8F97-A5B07492E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297113"/>
            <a:ext cx="13096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855117F0-F430-4064-9A9D-9899DE70C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27" t="32973" r="6705"/>
          <a:stretch>
            <a:fillRect/>
          </a:stretch>
        </p:blipFill>
        <p:spPr bwMode="auto">
          <a:xfrm>
            <a:off x="3779838" y="2279650"/>
            <a:ext cx="10080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a:extLst>
              <a:ext uri="{FF2B5EF4-FFF2-40B4-BE49-F238E27FC236}">
                <a16:creationId xmlns:a16="http://schemas.microsoft.com/office/drawing/2014/main" id="{C06D1F34-4166-40E0-AA51-832B0E257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2279650"/>
            <a:ext cx="939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a:extLst>
              <a:ext uri="{FF2B5EF4-FFF2-40B4-BE49-F238E27FC236}">
                <a16:creationId xmlns:a16="http://schemas.microsoft.com/office/drawing/2014/main" id="{1B45917F-9E2F-4752-BDBC-F541DA3C1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641" b="14726"/>
          <a:stretch>
            <a:fillRect/>
          </a:stretch>
        </p:blipFill>
        <p:spPr bwMode="auto">
          <a:xfrm>
            <a:off x="1952625" y="5588000"/>
            <a:ext cx="26193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14BDFCD-EE4C-4C10-B475-2DFB00919337}"/>
              </a:ext>
            </a:extLst>
          </p:cNvPr>
          <p:cNvSpPr>
            <a:spLocks noGrp="1" noChangeArrowheads="1"/>
          </p:cNvSpPr>
          <p:nvPr>
            <p:ph type="title"/>
          </p:nvPr>
        </p:nvSpPr>
        <p:spPr>
          <a:xfrm>
            <a:off x="323850" y="152400"/>
            <a:ext cx="7232650" cy="900113"/>
          </a:xfrm>
        </p:spPr>
        <p:txBody>
          <a:bodyPr/>
          <a:lstStyle/>
          <a:p>
            <a:r>
              <a:rPr lang="en-GB" altLang="en-US" sz="3600"/>
              <a:t>Personal and Social development</a:t>
            </a:r>
          </a:p>
        </p:txBody>
      </p:sp>
      <p:sp>
        <p:nvSpPr>
          <p:cNvPr id="11267" name="Content Placeholder 2">
            <a:extLst>
              <a:ext uri="{FF2B5EF4-FFF2-40B4-BE49-F238E27FC236}">
                <a16:creationId xmlns:a16="http://schemas.microsoft.com/office/drawing/2014/main" id="{0B842006-DBB0-43D3-B67A-62A61A73531B}"/>
              </a:ext>
            </a:extLst>
          </p:cNvPr>
          <p:cNvSpPr>
            <a:spLocks noGrp="1" noChangeArrowheads="1"/>
          </p:cNvSpPr>
          <p:nvPr>
            <p:ph idx="1"/>
          </p:nvPr>
        </p:nvSpPr>
        <p:spPr>
          <a:xfrm>
            <a:off x="684213" y="1196975"/>
            <a:ext cx="7696200" cy="5508625"/>
          </a:xfrm>
        </p:spPr>
        <p:txBody>
          <a:bodyPr/>
          <a:lstStyle/>
          <a:p>
            <a:pPr marL="0" indent="0">
              <a:buFontTx/>
              <a:buNone/>
            </a:pPr>
            <a:r>
              <a:rPr lang="en-GB" altLang="en-US" sz="1600"/>
              <a:t>*Cook together- take it in turns to put in a spoonful of ingredients. Decide together what colour the icing will be or what toppings to put on the pizza.  Encourage your child to respond to your needs and sometimes they chose                     what to cook and sometimes you choose. </a:t>
            </a:r>
          </a:p>
          <a:p>
            <a:pPr marL="0" indent="0">
              <a:buFontTx/>
              <a:buNone/>
            </a:pPr>
            <a:endParaRPr lang="en-GB" altLang="en-US" sz="1600"/>
          </a:p>
          <a:p>
            <a:pPr marL="0" indent="0">
              <a:buFontTx/>
              <a:buNone/>
            </a:pPr>
            <a:endParaRPr lang="en-GB" altLang="en-US" sz="1600"/>
          </a:p>
          <a:p>
            <a:pPr marL="0" indent="0">
              <a:buFontTx/>
              <a:buNone/>
            </a:pPr>
            <a:endParaRPr lang="en-GB" altLang="en-US" sz="1600"/>
          </a:p>
          <a:p>
            <a:pPr marL="0" indent="0">
              <a:buFontTx/>
              <a:buNone/>
            </a:pPr>
            <a:endParaRPr lang="en-GB" altLang="en-US" sz="1600"/>
          </a:p>
          <a:p>
            <a:pPr marL="0" indent="0">
              <a:buFontTx/>
              <a:buNone/>
            </a:pPr>
            <a:r>
              <a:rPr lang="en-GB" altLang="en-US" sz="1600"/>
              <a:t>*Taking part in role play is a great way to develop personal and social skills. Can you make a den in the garden or indoors with blankets? Can you have a picnic with your toys? Can you make some pretend breakfast? (you can save old cereal boxes, tubs etc if you don’t have any play food or use real fruit/veg)</a:t>
            </a:r>
          </a:p>
          <a:p>
            <a:pPr marL="0" indent="0">
              <a:buFontTx/>
              <a:buNone/>
            </a:pPr>
            <a:endParaRPr lang="en-GB" altLang="en-US" sz="1600"/>
          </a:p>
          <a:p>
            <a:pPr marL="0" indent="0">
              <a:buFontTx/>
              <a:buNone/>
            </a:pPr>
            <a:endParaRPr lang="en-GB" altLang="en-US" sz="1600"/>
          </a:p>
          <a:p>
            <a:pPr marL="0" indent="0">
              <a:buFontTx/>
              <a:buNone/>
            </a:pPr>
            <a:endParaRPr lang="en-GB" altLang="en-US" sz="1600"/>
          </a:p>
          <a:p>
            <a:pPr marL="0" indent="0">
              <a:buFontTx/>
              <a:buNone/>
            </a:pPr>
            <a:endParaRPr lang="en-GB" altLang="en-US" sz="1600"/>
          </a:p>
          <a:p>
            <a:pPr marL="0" indent="0">
              <a:buFontTx/>
              <a:buNone/>
            </a:pPr>
            <a:endParaRPr lang="en-GB" altLang="en-US" sz="1600"/>
          </a:p>
          <a:p>
            <a:pPr marL="0" indent="0">
              <a:buFontTx/>
              <a:buNone/>
            </a:pPr>
            <a:endParaRPr lang="en-GB" altLang="en-US" sz="1600"/>
          </a:p>
          <a:p>
            <a:pPr marL="0" indent="0">
              <a:buFontTx/>
              <a:buNone/>
            </a:pPr>
            <a:r>
              <a:rPr lang="en-GB" altLang="en-US" sz="1600"/>
              <a:t>*        *Have a go at a jigsaw puzzle together.</a:t>
            </a:r>
          </a:p>
        </p:txBody>
      </p:sp>
      <p:pic>
        <p:nvPicPr>
          <p:cNvPr id="11268" name="Picture 3">
            <a:extLst>
              <a:ext uri="{FF2B5EF4-FFF2-40B4-BE49-F238E27FC236}">
                <a16:creationId xmlns:a16="http://schemas.microsoft.com/office/drawing/2014/main" id="{D876249A-BD38-48F4-8F46-7A438937C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060575"/>
            <a:ext cx="20161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a:extLst>
              <a:ext uri="{FF2B5EF4-FFF2-40B4-BE49-F238E27FC236}">
                <a16:creationId xmlns:a16="http://schemas.microsoft.com/office/drawing/2014/main" id="{9CA7B68F-2B95-405E-A521-A9606856D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572000"/>
            <a:ext cx="18716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a:extLst>
              <a:ext uri="{FF2B5EF4-FFF2-40B4-BE49-F238E27FC236}">
                <a16:creationId xmlns:a16="http://schemas.microsoft.com/office/drawing/2014/main" id="{8C0EEFFA-DAA1-4486-BBDA-EE99028EF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420" b="11839"/>
          <a:stretch>
            <a:fillRect/>
          </a:stretch>
        </p:blipFill>
        <p:spPr bwMode="auto">
          <a:xfrm>
            <a:off x="4211638" y="4471988"/>
            <a:ext cx="139065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9A68968-1B84-4C57-86DA-0ED44C39A1F8}"/>
              </a:ext>
            </a:extLst>
          </p:cNvPr>
          <p:cNvSpPr>
            <a:spLocks noGrp="1" noChangeArrowheads="1"/>
          </p:cNvSpPr>
          <p:nvPr>
            <p:ph type="title"/>
          </p:nvPr>
        </p:nvSpPr>
        <p:spPr>
          <a:xfrm>
            <a:off x="685800" y="152400"/>
            <a:ext cx="6870700" cy="973138"/>
          </a:xfrm>
        </p:spPr>
        <p:txBody>
          <a:bodyPr/>
          <a:lstStyle/>
          <a:p>
            <a:r>
              <a:rPr lang="en-GB" altLang="en-US" sz="3600"/>
              <a:t>Physical Development</a:t>
            </a:r>
          </a:p>
        </p:txBody>
      </p:sp>
      <p:sp>
        <p:nvSpPr>
          <p:cNvPr id="3" name="Content Placeholder 2">
            <a:extLst>
              <a:ext uri="{FF2B5EF4-FFF2-40B4-BE49-F238E27FC236}">
                <a16:creationId xmlns:a16="http://schemas.microsoft.com/office/drawing/2014/main" id="{B2C58BA1-FF81-4B4F-9395-505183B3F7D7}"/>
              </a:ext>
            </a:extLst>
          </p:cNvPr>
          <p:cNvSpPr>
            <a:spLocks noGrp="1"/>
          </p:cNvSpPr>
          <p:nvPr>
            <p:ph idx="1"/>
          </p:nvPr>
        </p:nvSpPr>
        <p:spPr>
          <a:xfrm>
            <a:off x="723900" y="1268413"/>
            <a:ext cx="7696200" cy="4217987"/>
          </a:xfrm>
        </p:spPr>
        <p:txBody>
          <a:bodyPr/>
          <a:lstStyle/>
          <a:p>
            <a:pPr marL="0" indent="0">
              <a:buFontTx/>
              <a:buNone/>
              <a:defRPr/>
            </a:pPr>
            <a:r>
              <a:rPr lang="en-GB" sz="1600" dirty="0"/>
              <a:t>* Gross motor skills-are the skills needed to control the large movements and involve jumping, hopping, running etc These are crucial for your child to then develop good fine motor control needed for writing and doing buttons for example.</a:t>
            </a:r>
          </a:p>
          <a:p>
            <a:pPr marL="0" indent="0">
              <a:buFontTx/>
              <a:buNone/>
              <a:defRPr/>
            </a:pPr>
            <a:r>
              <a:rPr lang="en-GB" sz="1600" dirty="0"/>
              <a:t>* Have a go at some of these activities</a:t>
            </a:r>
          </a:p>
          <a:p>
            <a:pPr marL="0" indent="0">
              <a:buFontTx/>
              <a:buNone/>
              <a:defRPr/>
            </a:pPr>
            <a:r>
              <a:rPr lang="en-GB" sz="1600" dirty="0"/>
              <a:t> </a:t>
            </a:r>
          </a:p>
          <a:p>
            <a:pPr>
              <a:defRPr/>
            </a:pPr>
            <a:endParaRPr lang="en-GB" sz="1600" dirty="0"/>
          </a:p>
        </p:txBody>
      </p:sp>
      <p:pic>
        <p:nvPicPr>
          <p:cNvPr id="12292" name="Picture 4">
            <a:extLst>
              <a:ext uri="{FF2B5EF4-FFF2-40B4-BE49-F238E27FC236}">
                <a16:creationId xmlns:a16="http://schemas.microsoft.com/office/drawing/2014/main" id="{126A1C1E-E071-450D-B4F6-C41DAAC45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491" r="16718"/>
          <a:stretch>
            <a:fillRect/>
          </a:stretch>
        </p:blipFill>
        <p:spPr bwMode="auto">
          <a:xfrm>
            <a:off x="2152650" y="2827338"/>
            <a:ext cx="116998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3887E124-5FC9-42AE-99E3-B99E5C680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842"/>
          <a:stretch>
            <a:fillRect/>
          </a:stretch>
        </p:blipFill>
        <p:spPr bwMode="auto">
          <a:xfrm>
            <a:off x="3924300" y="2852738"/>
            <a:ext cx="11525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id="{01578565-050A-45B1-96F6-7BAE06F05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5494"/>
          <a:stretch>
            <a:fillRect/>
          </a:stretch>
        </p:blipFill>
        <p:spPr bwMode="auto">
          <a:xfrm>
            <a:off x="5435600" y="2168525"/>
            <a:ext cx="17986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a:extLst>
              <a:ext uri="{FF2B5EF4-FFF2-40B4-BE49-F238E27FC236}">
                <a16:creationId xmlns:a16="http://schemas.microsoft.com/office/drawing/2014/main" id="{8412DD2B-278A-4E78-B19D-2D50E59A1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695" r="15088"/>
          <a:stretch>
            <a:fillRect/>
          </a:stretch>
        </p:blipFill>
        <p:spPr bwMode="auto">
          <a:xfrm>
            <a:off x="2484438" y="4781550"/>
            <a:ext cx="18716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a:extLst>
              <a:ext uri="{FF2B5EF4-FFF2-40B4-BE49-F238E27FC236}">
                <a16:creationId xmlns:a16="http://schemas.microsoft.com/office/drawing/2014/main" id="{C2644BA1-8A6C-48B5-8D48-5BA1E858FA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513" y="3770313"/>
            <a:ext cx="224472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a:extLst>
              <a:ext uri="{FF2B5EF4-FFF2-40B4-BE49-F238E27FC236}">
                <a16:creationId xmlns:a16="http://schemas.microsoft.com/office/drawing/2014/main" id="{0FF67498-E86C-4742-A30D-13844853A7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511" t="6720" r="9679" b="12640"/>
          <a:stretch>
            <a:fillRect/>
          </a:stretch>
        </p:blipFill>
        <p:spPr bwMode="auto">
          <a:xfrm>
            <a:off x="468313" y="3357563"/>
            <a:ext cx="15160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E3597A0-472C-4767-AF9F-C7D089DE2AE8}"/>
              </a:ext>
            </a:extLst>
          </p:cNvPr>
          <p:cNvSpPr>
            <a:spLocks noGrp="1" noChangeArrowheads="1"/>
          </p:cNvSpPr>
          <p:nvPr>
            <p:ph type="title"/>
          </p:nvPr>
        </p:nvSpPr>
        <p:spPr>
          <a:xfrm>
            <a:off x="685800" y="152400"/>
            <a:ext cx="6870700" cy="900113"/>
          </a:xfrm>
        </p:spPr>
        <p:txBody>
          <a:bodyPr/>
          <a:lstStyle/>
          <a:p>
            <a:r>
              <a:rPr lang="en-GB" altLang="en-US" sz="3600"/>
              <a:t>Physical Development</a:t>
            </a:r>
          </a:p>
        </p:txBody>
      </p:sp>
      <p:sp>
        <p:nvSpPr>
          <p:cNvPr id="13315" name="Content Placeholder 2">
            <a:extLst>
              <a:ext uri="{FF2B5EF4-FFF2-40B4-BE49-F238E27FC236}">
                <a16:creationId xmlns:a16="http://schemas.microsoft.com/office/drawing/2014/main" id="{F6E27344-16B4-460B-A23C-DCAC0DCA4BB1}"/>
              </a:ext>
            </a:extLst>
          </p:cNvPr>
          <p:cNvSpPr>
            <a:spLocks noGrp="1" noChangeArrowheads="1"/>
          </p:cNvSpPr>
          <p:nvPr>
            <p:ph idx="1"/>
          </p:nvPr>
        </p:nvSpPr>
        <p:spPr>
          <a:xfrm>
            <a:off x="685800" y="1196975"/>
            <a:ext cx="7696200" cy="4289425"/>
          </a:xfrm>
        </p:spPr>
        <p:txBody>
          <a:bodyPr/>
          <a:lstStyle/>
          <a:p>
            <a:pPr marL="0" indent="0">
              <a:buFontTx/>
              <a:buNone/>
              <a:defRPr/>
            </a:pPr>
            <a:r>
              <a:rPr lang="en-GB" altLang="en-US" sz="1600" dirty="0"/>
              <a:t>*Fine motor skills are the skills required to control smaller actions such as picking up or grasping objects. It will really help your child if they have strong hands and can manipulate objects. The activities below will help with this.</a:t>
            </a:r>
          </a:p>
          <a:p>
            <a:pPr>
              <a:defRPr/>
            </a:pPr>
            <a:endParaRPr lang="en-GB" altLang="en-US" sz="1600" dirty="0"/>
          </a:p>
        </p:txBody>
      </p:sp>
      <p:pic>
        <p:nvPicPr>
          <p:cNvPr id="13316" name="Picture 3">
            <a:extLst>
              <a:ext uri="{FF2B5EF4-FFF2-40B4-BE49-F238E27FC236}">
                <a16:creationId xmlns:a16="http://schemas.microsoft.com/office/drawing/2014/main" id="{2DFB0EE6-24FC-4040-A362-335EF466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59" b="10684"/>
          <a:stretch>
            <a:fillRect/>
          </a:stretch>
        </p:blipFill>
        <p:spPr bwMode="auto">
          <a:xfrm>
            <a:off x="392113" y="2349500"/>
            <a:ext cx="20288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a:extLst>
              <a:ext uri="{FF2B5EF4-FFF2-40B4-BE49-F238E27FC236}">
                <a16:creationId xmlns:a16="http://schemas.microsoft.com/office/drawing/2014/main" id="{40BE22CD-3BB3-4107-9B7F-BD20AF136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60"/>
          <a:stretch>
            <a:fillRect/>
          </a:stretch>
        </p:blipFill>
        <p:spPr bwMode="auto">
          <a:xfrm>
            <a:off x="6321425" y="2033588"/>
            <a:ext cx="20288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a:extLst>
              <a:ext uri="{FF2B5EF4-FFF2-40B4-BE49-F238E27FC236}">
                <a16:creationId xmlns:a16="http://schemas.microsoft.com/office/drawing/2014/main" id="{68B38AFE-E81B-4998-A20C-955741E38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17725"/>
            <a:ext cx="1457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a:extLst>
              <a:ext uri="{FF2B5EF4-FFF2-40B4-BE49-F238E27FC236}">
                <a16:creationId xmlns:a16="http://schemas.microsoft.com/office/drawing/2014/main" id="{9D92D7BA-B492-4A77-9718-8FD5CCC60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71" r="5727" b="10179"/>
          <a:stretch>
            <a:fillRect/>
          </a:stretch>
        </p:blipFill>
        <p:spPr bwMode="auto">
          <a:xfrm>
            <a:off x="1835150" y="4560888"/>
            <a:ext cx="20288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a:extLst>
              <a:ext uri="{FF2B5EF4-FFF2-40B4-BE49-F238E27FC236}">
                <a16:creationId xmlns:a16="http://schemas.microsoft.com/office/drawing/2014/main" id="{14002AC1-68AC-47D0-8544-C663C7625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649" t="9651"/>
          <a:stretch>
            <a:fillRect/>
          </a:stretch>
        </p:blipFill>
        <p:spPr bwMode="auto">
          <a:xfrm>
            <a:off x="4121150" y="4500563"/>
            <a:ext cx="2314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a:extLst>
              <a:ext uri="{FF2B5EF4-FFF2-40B4-BE49-F238E27FC236}">
                <a16:creationId xmlns:a16="http://schemas.microsoft.com/office/drawing/2014/main" id="{0137B282-2D62-45D5-B656-5A4FE005FC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193675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3963137-83D4-4351-89FA-EFE90A547055}"/>
              </a:ext>
            </a:extLst>
          </p:cNvPr>
          <p:cNvSpPr>
            <a:spLocks noGrp="1" noChangeArrowheads="1"/>
          </p:cNvSpPr>
          <p:nvPr>
            <p:ph type="title"/>
          </p:nvPr>
        </p:nvSpPr>
        <p:spPr>
          <a:xfrm>
            <a:off x="685800" y="152400"/>
            <a:ext cx="6870700" cy="828675"/>
          </a:xfrm>
        </p:spPr>
        <p:txBody>
          <a:bodyPr/>
          <a:lstStyle/>
          <a:p>
            <a:r>
              <a:rPr lang="en-GB" altLang="en-US" sz="3600" dirty="0" smtClean="0"/>
              <a:t>Looking after themselves</a:t>
            </a:r>
            <a:endParaRPr lang="en-GB" altLang="en-US" sz="3600" dirty="0"/>
          </a:p>
        </p:txBody>
      </p:sp>
      <p:sp>
        <p:nvSpPr>
          <p:cNvPr id="3" name="Content Placeholder 2">
            <a:extLst>
              <a:ext uri="{FF2B5EF4-FFF2-40B4-BE49-F238E27FC236}">
                <a16:creationId xmlns:a16="http://schemas.microsoft.com/office/drawing/2014/main" id="{E02A0A28-035A-4B78-8B95-5926F2A2530B}"/>
              </a:ext>
            </a:extLst>
          </p:cNvPr>
          <p:cNvSpPr>
            <a:spLocks noGrp="1"/>
          </p:cNvSpPr>
          <p:nvPr>
            <p:ph idx="1"/>
          </p:nvPr>
        </p:nvSpPr>
        <p:spPr>
          <a:xfrm>
            <a:off x="685800" y="1125538"/>
            <a:ext cx="7696200" cy="4360862"/>
          </a:xfrm>
        </p:spPr>
        <p:txBody>
          <a:bodyPr/>
          <a:lstStyle/>
          <a:p>
            <a:pPr marL="0" indent="0">
              <a:buFontTx/>
              <a:buNone/>
              <a:defRPr/>
            </a:pPr>
            <a:r>
              <a:rPr lang="en-GB" sz="1600" dirty="0"/>
              <a:t>An important aspect is health and self care. We will help the children but</a:t>
            </a:r>
          </a:p>
          <a:p>
            <a:pPr marL="0" indent="0">
              <a:buFontTx/>
              <a:buNone/>
              <a:defRPr/>
            </a:pPr>
            <a:r>
              <a:rPr lang="en-GB" sz="1600" dirty="0"/>
              <a:t> it really does help their self esteem if they can</a:t>
            </a:r>
          </a:p>
          <a:p>
            <a:pPr marL="0" indent="0">
              <a:buFontTx/>
              <a:buNone/>
              <a:defRPr/>
            </a:pPr>
            <a:r>
              <a:rPr lang="en-GB" sz="1600" dirty="0"/>
              <a:t> *  get undressed and dressed</a:t>
            </a:r>
          </a:p>
          <a:p>
            <a:pPr marL="0" indent="0">
              <a:buFontTx/>
              <a:buNone/>
              <a:defRPr/>
            </a:pPr>
            <a:r>
              <a:rPr lang="en-GB" sz="1600" dirty="0"/>
              <a:t> * put socks and shoes on (Velcro shoes please)</a:t>
            </a:r>
          </a:p>
          <a:p>
            <a:pPr marL="0" indent="0">
              <a:buFontTx/>
              <a:buNone/>
              <a:defRPr/>
            </a:pPr>
            <a:r>
              <a:rPr lang="en-GB" sz="1600" dirty="0"/>
              <a:t> * put on their coat and do up the zip</a:t>
            </a:r>
          </a:p>
          <a:p>
            <a:pPr marL="0" indent="0">
              <a:buFontTx/>
              <a:buNone/>
              <a:defRPr/>
            </a:pPr>
            <a:r>
              <a:rPr lang="en-GB" sz="1600" dirty="0"/>
              <a:t> *  use the toilet and wipe themselves with tissue afterwards</a:t>
            </a:r>
          </a:p>
          <a:p>
            <a:pPr marL="0" indent="0">
              <a:buFontTx/>
              <a:buNone/>
              <a:defRPr/>
            </a:pPr>
            <a:r>
              <a:rPr lang="en-GB" sz="1600" dirty="0"/>
              <a:t> * wash and dry their hands</a:t>
            </a:r>
          </a:p>
          <a:p>
            <a:pPr marL="0" indent="0">
              <a:buFontTx/>
              <a:buNone/>
              <a:defRPr/>
            </a:pPr>
            <a:r>
              <a:rPr lang="en-GB" sz="1600" dirty="0"/>
              <a:t> *cut up their food and feed themselves using a knife and fork or spoon</a:t>
            </a:r>
          </a:p>
          <a:p>
            <a:pPr>
              <a:defRPr/>
            </a:pPr>
            <a:endParaRPr lang="en-GB" sz="1600" dirty="0"/>
          </a:p>
          <a:p>
            <a:pPr marL="0" indent="0">
              <a:buFontTx/>
              <a:buNone/>
              <a:defRPr/>
            </a:pPr>
            <a:r>
              <a:rPr lang="en-GB" sz="1600" dirty="0"/>
              <a:t>Try</a:t>
            </a:r>
          </a:p>
          <a:p>
            <a:pPr marL="0" indent="0">
              <a:buFontTx/>
              <a:buNone/>
              <a:defRPr/>
            </a:pPr>
            <a:r>
              <a:rPr lang="en-GB" sz="1600" dirty="0"/>
              <a:t>*having a practice at getting dressed for School or putting PE kit on</a:t>
            </a:r>
          </a:p>
          <a:p>
            <a:pPr marL="0" indent="0">
              <a:buFontTx/>
              <a:buNone/>
              <a:defRPr/>
            </a:pPr>
            <a:r>
              <a:rPr lang="en-GB" sz="1600" dirty="0"/>
              <a:t>*have a race to get dressed (you may have to let them win a few times!) Or set a timer- how many things can you put on in 2 minutes?</a:t>
            </a:r>
          </a:p>
          <a:p>
            <a:pPr marL="0" indent="0">
              <a:buFontTx/>
              <a:buNone/>
              <a:defRPr/>
            </a:pPr>
            <a:r>
              <a:rPr lang="en-GB" sz="1600" dirty="0"/>
              <a:t>*play with dressing up clothes and old shoes</a:t>
            </a:r>
          </a:p>
          <a:p>
            <a:pPr marL="0" indent="0">
              <a:buFontTx/>
              <a:buNone/>
              <a:defRPr/>
            </a:pPr>
            <a:r>
              <a:rPr lang="en-GB" sz="1600" dirty="0"/>
              <a:t>*make playdough food and try cutting it up</a:t>
            </a:r>
          </a:p>
          <a:p>
            <a:pPr>
              <a:defRPr/>
            </a:pPr>
            <a:endParaRPr lang="en-GB" sz="1600" dirty="0"/>
          </a:p>
        </p:txBody>
      </p:sp>
      <p:pic>
        <p:nvPicPr>
          <p:cNvPr id="14340" name="Picture 4">
            <a:extLst>
              <a:ext uri="{FF2B5EF4-FFF2-40B4-BE49-F238E27FC236}">
                <a16:creationId xmlns:a16="http://schemas.microsoft.com/office/drawing/2014/main" id="{8379CDC0-46D5-4C1B-B4EB-67C14DBA1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5543550"/>
            <a:ext cx="22320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00789239-21CB-4CA3-8AF1-B8A20FF62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96" t="9084" r="13785" b="20718"/>
          <a:stretch>
            <a:fillRect/>
          </a:stretch>
        </p:blipFill>
        <p:spPr bwMode="auto">
          <a:xfrm>
            <a:off x="5364163" y="4905375"/>
            <a:ext cx="11525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11A4932-9D9C-4E11-8CBB-43621D2BC651}"/>
              </a:ext>
            </a:extLst>
          </p:cNvPr>
          <p:cNvSpPr>
            <a:spLocks noGrp="1" noChangeArrowheads="1"/>
          </p:cNvSpPr>
          <p:nvPr>
            <p:ph type="title"/>
          </p:nvPr>
        </p:nvSpPr>
        <p:spPr>
          <a:xfrm>
            <a:off x="685800" y="152400"/>
            <a:ext cx="6870700" cy="828675"/>
          </a:xfrm>
        </p:spPr>
        <p:txBody>
          <a:bodyPr/>
          <a:lstStyle/>
          <a:p>
            <a:r>
              <a:rPr lang="en-GB" altLang="en-US" sz="3600"/>
              <a:t>Communication and language</a:t>
            </a:r>
          </a:p>
        </p:txBody>
      </p:sp>
      <p:sp>
        <p:nvSpPr>
          <p:cNvPr id="15363" name="Content Placeholder 2">
            <a:extLst>
              <a:ext uri="{FF2B5EF4-FFF2-40B4-BE49-F238E27FC236}">
                <a16:creationId xmlns:a16="http://schemas.microsoft.com/office/drawing/2014/main" id="{4490D189-B960-4202-B32A-62218999C35E}"/>
              </a:ext>
            </a:extLst>
          </p:cNvPr>
          <p:cNvSpPr>
            <a:spLocks noGrp="1" noChangeArrowheads="1"/>
          </p:cNvSpPr>
          <p:nvPr>
            <p:ph idx="1"/>
          </p:nvPr>
        </p:nvSpPr>
        <p:spPr>
          <a:xfrm>
            <a:off x="685800" y="1196975"/>
            <a:ext cx="7696200" cy="4289425"/>
          </a:xfrm>
        </p:spPr>
        <p:txBody>
          <a:bodyPr/>
          <a:lstStyle/>
          <a:p>
            <a:pPr marL="0" indent="0">
              <a:buFontTx/>
              <a:buNone/>
            </a:pPr>
            <a:r>
              <a:rPr lang="en-GB" altLang="en-US" sz="1600" dirty="0"/>
              <a:t>Communication and Language is so important and covers 3 areas</a:t>
            </a:r>
          </a:p>
          <a:p>
            <a:pPr marL="0" indent="0">
              <a:buFontTx/>
              <a:buNone/>
            </a:pPr>
            <a:r>
              <a:rPr lang="en-GB" altLang="en-US" sz="1600" dirty="0"/>
              <a:t> </a:t>
            </a:r>
            <a:r>
              <a:rPr lang="en-GB" altLang="en-US" sz="1600" dirty="0" smtClean="0">
                <a:solidFill>
                  <a:srgbClr val="FF0000"/>
                </a:solidFill>
              </a:rPr>
              <a:t>Listening, Attention and understanding</a:t>
            </a:r>
            <a:r>
              <a:rPr lang="en-GB" altLang="en-US" sz="1600" dirty="0" smtClean="0"/>
              <a:t>-Can </a:t>
            </a:r>
            <a:r>
              <a:rPr lang="en-GB" altLang="en-US" sz="1600" dirty="0"/>
              <a:t>children listen attentively and process what they are hearing? Young children need to be taught to listen and really think about what they are hearing and seeing-rather than passive listening.</a:t>
            </a:r>
          </a:p>
          <a:p>
            <a:pPr marL="0" indent="0">
              <a:buFontTx/>
              <a:buNone/>
            </a:pPr>
            <a:r>
              <a:rPr lang="en-GB" altLang="en-US" sz="1600" dirty="0"/>
              <a:t>These activities will help with this</a:t>
            </a:r>
          </a:p>
          <a:p>
            <a:pPr marL="0" indent="0">
              <a:buFontTx/>
              <a:buNone/>
            </a:pPr>
            <a:r>
              <a:rPr lang="en-GB" altLang="en-US" sz="1600" dirty="0"/>
              <a:t>*Play Who am I? Give your child some clues about an animal. Can they guess what animal it is? E.g. I have a long trunk and like to squirt water.. Remember to make sure your child is looking at you when you are talking.</a:t>
            </a:r>
          </a:p>
          <a:p>
            <a:pPr marL="0" indent="0">
              <a:buFontTx/>
              <a:buNone/>
            </a:pPr>
            <a:endParaRPr lang="en-GB" altLang="en-US" sz="1600" dirty="0"/>
          </a:p>
          <a:p>
            <a:pPr marL="0" indent="0">
              <a:buFontTx/>
              <a:buNone/>
            </a:pPr>
            <a:r>
              <a:rPr lang="en-GB" altLang="en-US" sz="1600" dirty="0"/>
              <a:t>*Go on a listening walk- stand still and listen. What can you hear? </a:t>
            </a:r>
          </a:p>
          <a:p>
            <a:pPr marL="0" indent="0">
              <a:buFontTx/>
              <a:buNone/>
            </a:pPr>
            <a:endParaRPr lang="en-GB" altLang="en-US" sz="1600" dirty="0"/>
          </a:p>
          <a:p>
            <a:pPr>
              <a:buFont typeface="Arial" panose="020B0604020202020204" pitchFamily="34" charset="0"/>
              <a:buChar char="•"/>
            </a:pPr>
            <a:r>
              <a:rPr lang="en-GB" altLang="en-US" sz="1600" dirty="0" smtClean="0"/>
              <a:t>Share </a:t>
            </a:r>
            <a:r>
              <a:rPr lang="en-GB" altLang="en-US" sz="1600" dirty="0"/>
              <a:t>stories together. This is a lovely way to develop language and many other skills</a:t>
            </a:r>
            <a:r>
              <a:rPr lang="en-GB" altLang="en-US" sz="1600" dirty="0" smtClean="0"/>
              <a:t>. Join your local library it is completely free</a:t>
            </a:r>
          </a:p>
          <a:p>
            <a:pPr marL="0" indent="0">
              <a:buNone/>
            </a:pPr>
            <a:r>
              <a:rPr lang="en-GB" altLang="en-US" sz="1600" dirty="0"/>
              <a:t> </a:t>
            </a:r>
            <a:r>
              <a:rPr lang="en-GB" altLang="en-US" sz="1600" dirty="0" smtClean="0"/>
              <a:t>    and you can borrow books and they often do holiday </a:t>
            </a:r>
          </a:p>
          <a:p>
            <a:pPr marL="0" indent="0">
              <a:buNone/>
            </a:pPr>
            <a:r>
              <a:rPr lang="en-GB" altLang="en-US" sz="1600" dirty="0"/>
              <a:t> </a:t>
            </a:r>
            <a:r>
              <a:rPr lang="en-GB" altLang="en-US" sz="1600" dirty="0" smtClean="0"/>
              <a:t>    sessions too.  </a:t>
            </a:r>
          </a:p>
          <a:p>
            <a:pPr>
              <a:buFont typeface="Arial" panose="020B0604020202020204" pitchFamily="34" charset="0"/>
              <a:buChar char="•"/>
            </a:pPr>
            <a:endParaRPr lang="en-GB" altLang="en-US" sz="1600" dirty="0"/>
          </a:p>
        </p:txBody>
      </p:sp>
      <p:pic>
        <p:nvPicPr>
          <p:cNvPr id="15364" name="Picture 3">
            <a:extLst>
              <a:ext uri="{FF2B5EF4-FFF2-40B4-BE49-F238E27FC236}">
                <a16:creationId xmlns:a16="http://schemas.microsoft.com/office/drawing/2014/main" id="{9D24603C-5993-42A1-89EF-6656C2869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310"/>
          <a:stretch>
            <a:fillRect/>
          </a:stretch>
        </p:blipFill>
        <p:spPr bwMode="auto">
          <a:xfrm>
            <a:off x="6484937" y="4783931"/>
            <a:ext cx="21431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1">
      <a:dk1>
        <a:srgbClr val="000000"/>
      </a:dk1>
      <a:lt1>
        <a:srgbClr val="FFFFFF"/>
      </a:lt1>
      <a:dk2>
        <a:srgbClr val="FF0000"/>
      </a:dk2>
      <a:lt2>
        <a:srgbClr val="FFB800"/>
      </a:lt2>
      <a:accent1>
        <a:srgbClr val="FFFFFF"/>
      </a:accent1>
      <a:accent2>
        <a:srgbClr val="000000"/>
      </a:accent2>
      <a:accent3>
        <a:srgbClr val="FFFFFF"/>
      </a:accent3>
      <a:accent4>
        <a:srgbClr val="000000"/>
      </a:accent4>
      <a:accent5>
        <a:srgbClr val="FFFFFF"/>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Crayons 9">
        <a:dk1>
          <a:srgbClr val="000000"/>
        </a:dk1>
        <a:lt1>
          <a:srgbClr val="FFFFFF"/>
        </a:lt1>
        <a:dk2>
          <a:srgbClr val="000000"/>
        </a:dk2>
        <a:lt2>
          <a:srgbClr val="FFFF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10">
        <a:dk1>
          <a:srgbClr val="000000"/>
        </a:dk1>
        <a:lt1>
          <a:srgbClr val="FFFFFF"/>
        </a:lt1>
        <a:dk2>
          <a:srgbClr val="000000"/>
        </a:dk2>
        <a:lt2>
          <a:srgbClr val="FFFFFF"/>
        </a:lt2>
        <a:accent1>
          <a:srgbClr val="FF0000"/>
        </a:accent1>
        <a:accent2>
          <a:srgbClr val="008080"/>
        </a:accent2>
        <a:accent3>
          <a:srgbClr val="FFFFFF"/>
        </a:accent3>
        <a:accent4>
          <a:srgbClr val="000000"/>
        </a:accent4>
        <a:accent5>
          <a:srgbClr val="FFAAAA"/>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11">
        <a:dk1>
          <a:srgbClr val="000000"/>
        </a:dk1>
        <a:lt1>
          <a:srgbClr val="FFFFFF"/>
        </a:lt1>
        <a:dk2>
          <a:srgbClr val="FF0000"/>
        </a:dk2>
        <a:lt2>
          <a:srgbClr val="FFB800"/>
        </a:lt2>
        <a:accent1>
          <a:srgbClr val="FFFFFF"/>
        </a:accent1>
        <a:accent2>
          <a:srgbClr val="000000"/>
        </a:accent2>
        <a:accent3>
          <a:srgbClr val="FFFFFF"/>
        </a:accent3>
        <a:accent4>
          <a:srgbClr val="000000"/>
        </a:accent4>
        <a:accent5>
          <a:srgbClr val="FFFFFF"/>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12">
        <a:dk1>
          <a:srgbClr val="000000"/>
        </a:dk1>
        <a:lt1>
          <a:srgbClr val="6699FF"/>
        </a:lt1>
        <a:dk2>
          <a:srgbClr val="FFFFFF"/>
        </a:dk2>
        <a:lt2>
          <a:srgbClr val="66FF33"/>
        </a:lt2>
        <a:accent1>
          <a:srgbClr val="009900"/>
        </a:accent1>
        <a:accent2>
          <a:srgbClr val="FF0000"/>
        </a:accent2>
        <a:accent3>
          <a:srgbClr val="B8CAFF"/>
        </a:accent3>
        <a:accent4>
          <a:srgbClr val="000000"/>
        </a:accent4>
        <a:accent5>
          <a:srgbClr val="AACAAA"/>
        </a:accent5>
        <a:accent6>
          <a:srgbClr val="E70000"/>
        </a:accent6>
        <a:hlink>
          <a:srgbClr val="6600CC"/>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2762</TotalTime>
  <Words>1845</Words>
  <Application>Microsoft Office PowerPoint</Application>
  <PresentationFormat>On-screen Show (4:3)</PresentationFormat>
  <Paragraphs>146</Paragraphs>
  <Slides>15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Comic Sans MS</vt:lpstr>
      <vt:lpstr>Crayons</vt:lpstr>
      <vt:lpstr>Getting Ready For School</vt:lpstr>
      <vt:lpstr>What can I do to prepare my child?</vt:lpstr>
      <vt:lpstr>Prime areas of learning</vt:lpstr>
      <vt:lpstr>Personal and Social development</vt:lpstr>
      <vt:lpstr>Personal and Social development</vt:lpstr>
      <vt:lpstr>Physical Development</vt:lpstr>
      <vt:lpstr>Physical Development</vt:lpstr>
      <vt:lpstr>Looking after themselves</vt:lpstr>
      <vt:lpstr>Communication and language</vt:lpstr>
      <vt:lpstr>Understanding of language</vt:lpstr>
      <vt:lpstr>Speaking</vt:lpstr>
      <vt:lpstr>Some extra bits to do..</vt:lpstr>
      <vt:lpstr>PowerPoint Presentation</vt:lpstr>
      <vt:lpstr>Useful websites</vt:lpstr>
      <vt:lpstr>PowerPoint Presentation</vt:lpstr>
    </vt:vector>
  </TitlesOfParts>
  <Company>Leicestershire LEA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Meeting for children entering Foundation Stage</dc:title>
  <dc:creator>TEACHER</dc:creator>
  <cp:lastModifiedBy>Wendy Worrall</cp:lastModifiedBy>
  <cp:revision>176</cp:revision>
  <cp:lastPrinted>1601-01-01T00:00:00Z</cp:lastPrinted>
  <dcterms:created xsi:type="dcterms:W3CDTF">2006-08-07T14:12:24Z</dcterms:created>
  <dcterms:modified xsi:type="dcterms:W3CDTF">2025-07-07T15:21:52Z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